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4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02" r:id="rId3"/>
    <p:sldId id="380" r:id="rId5"/>
    <p:sldId id="381" r:id="rId6"/>
    <p:sldId id="403" r:id="rId7"/>
    <p:sldId id="412" r:id="rId8"/>
    <p:sldId id="420" r:id="rId9"/>
    <p:sldId id="404" r:id="rId10"/>
    <p:sldId id="405" r:id="rId11"/>
    <p:sldId id="387" r:id="rId12"/>
    <p:sldId id="431" r:id="rId13"/>
    <p:sldId id="411" r:id="rId14"/>
    <p:sldId id="423" r:id="rId15"/>
    <p:sldId id="416" r:id="rId16"/>
    <p:sldId id="418" r:id="rId17"/>
    <p:sldId id="419" r:id="rId18"/>
    <p:sldId id="417" r:id="rId19"/>
    <p:sldId id="422" r:id="rId20"/>
    <p:sldId id="382" r:id="rId21"/>
    <p:sldId id="25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7" userDrawn="1">
          <p15:clr>
            <a:srgbClr val="A4A3A4"/>
          </p15:clr>
        </p15:guide>
        <p15:guide id="2" pos="27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75733" autoAdjust="0"/>
  </p:normalViewPr>
  <p:slideViewPr>
    <p:cSldViewPr snapToGrid="0" showGuides="1">
      <p:cViewPr varScale="1">
        <p:scale>
          <a:sx n="68" d="100"/>
          <a:sy n="68" d="100"/>
        </p:scale>
        <p:origin x="1332" y="51"/>
      </p:cViewPr>
      <p:guideLst>
        <p:guide orient="horz" pos="2117"/>
        <p:guide pos="2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3E592-5419-4CAF-8F71-DB4D7D82B9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6CAAD-40BD-4198-9890-271765CE912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0BF16-0F73-1D48-B66F-CED892A3D4C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0BF16-0F73-1D48-B66F-CED892A3D4C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0BF16-0F73-1D48-B66F-CED892A3D4C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0BF16-0F73-1D48-B66F-CED892A3D4C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0BF16-0F73-1D48-B66F-CED892A3D4C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0BF16-0F73-1D48-B66F-CED892A3D4C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0BF16-0F73-1D48-B66F-CED892A3D4C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红黑树不行，但是我们有</a:t>
            </a:r>
            <a:r>
              <a:rPr lang="en-US" altLang="zh-CN" dirty="0"/>
              <a:t>B/B+</a:t>
            </a:r>
            <a:r>
              <a:rPr lang="zh-CN" altLang="en-US" dirty="0"/>
              <a:t>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0BF16-0F73-1D48-B66F-CED892A3D4C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84085" y="870012"/>
            <a:ext cx="8451542" cy="328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059916" y="1068397"/>
            <a:ext cx="4616441" cy="4616441"/>
          </a:xfrm>
          <a:prstGeom prst="ellipse">
            <a:avLst/>
          </a:prstGeom>
          <a:solidFill>
            <a:srgbClr val="33A9F8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441307" y="1467919"/>
            <a:ext cx="3817398" cy="3817398"/>
          </a:xfrm>
          <a:prstGeom prst="ellipse">
            <a:avLst/>
          </a:prstGeom>
          <a:solidFill>
            <a:srgbClr val="33A9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059916" y="2818892"/>
            <a:ext cx="4627179" cy="1220215"/>
          </a:xfrm>
        </p:spPr>
        <p:txBody>
          <a:bodyPr anchor="ctr" anchorCtr="0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</a:defRPr>
            </a:lvl1pPr>
          </a:lstStyle>
          <a:p>
            <a:r>
              <a:rPr lang="zh-CN" altLang="en-US" dirty="0"/>
              <a:t>大标题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43788" y="1993474"/>
            <a:ext cx="2812436" cy="8254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01</a:t>
            </a:r>
            <a:endParaRPr lang="zh-CN" altLang="en-US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666" y="4139109"/>
            <a:ext cx="1338940" cy="600379"/>
          </a:xfrm>
          <a:prstGeom prst="rect">
            <a:avLst/>
          </a:prstGeom>
        </p:spPr>
      </p:pic>
      <p:sp>
        <p:nvSpPr>
          <p:cNvPr id="10" name="灯片编号占位符 3"/>
          <p:cNvSpPr txBox="1"/>
          <p:nvPr/>
        </p:nvSpPr>
        <p:spPr>
          <a:xfrm>
            <a:off x="6453584" y="6240464"/>
            <a:ext cx="218241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000" b="1" kern="1200">
                <a:solidFill>
                  <a:srgbClr val="17ABE3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D3DB80-B894-403A-B48E-6FDC1A72010E}" type="slidenum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17ABE3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</a:fld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17ABE3"/>
              </a:solidFill>
              <a:effectLst/>
              <a:uLnTx/>
              <a:uFillTx/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1" name="Footer Placeholder 3"/>
          <p:cNvSpPr txBox="1"/>
          <p:nvPr/>
        </p:nvSpPr>
        <p:spPr>
          <a:xfrm>
            <a:off x="6367949" y="6240464"/>
            <a:ext cx="1752485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b="0" kern="1200">
                <a:solidFill>
                  <a:srgbClr val="17ABE3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Boyu.AI</a:t>
            </a:r>
            <a:endParaRPr lang="zh-CN" altLang="en-US" b="1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占位符 18"/>
          <p:cNvSpPr>
            <a:spLocks noGrp="1"/>
          </p:cNvSpPr>
          <p:nvPr>
            <p:ph type="body" sz="quarter" idx="13" hasCustomPrompt="1"/>
          </p:nvPr>
        </p:nvSpPr>
        <p:spPr>
          <a:xfrm>
            <a:off x="502443" y="1938726"/>
            <a:ext cx="8137922" cy="1968544"/>
          </a:xfrm>
        </p:spPr>
        <p:txBody>
          <a:bodyPr/>
          <a:lstStyle>
            <a:lvl1pPr marL="284480" indent="-28448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88000"/>
              <a:buFont typeface="Wingdings" panose="05000000000000000000" pitchFamily="2" charset="2"/>
              <a:buChar char="p"/>
              <a:defRPr sz="2000"/>
            </a:lvl1pPr>
            <a:lvl2pPr marL="687705" indent="-230505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defRPr sz="1800"/>
            </a:lvl2pPr>
            <a:lvl3pPr marL="1144905" indent="-230505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defRPr sz="1600"/>
            </a:lvl3pPr>
          </a:lstStyle>
          <a:p>
            <a:pPr lvl="0"/>
            <a:r>
              <a:rPr lang="zh-CN" altLang="en-US" dirty="0"/>
              <a:t>一级文本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7F58-5E48-494F-B0D7-08EF302E9074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02443" y="573024"/>
            <a:ext cx="155925" cy="377952"/>
          </a:xfrm>
          <a:prstGeom prst="rect">
            <a:avLst/>
          </a:prstGeom>
          <a:solidFill>
            <a:srgbClr val="C2E9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1" name="标题 5"/>
          <p:cNvSpPr>
            <a:spLocks noGrp="1"/>
          </p:cNvSpPr>
          <p:nvPr>
            <p:ph type="title" hasCustomPrompt="1"/>
          </p:nvPr>
        </p:nvSpPr>
        <p:spPr>
          <a:xfrm>
            <a:off x="658368" y="452846"/>
            <a:ext cx="7981998" cy="575855"/>
          </a:xfrm>
        </p:spPr>
        <p:txBody>
          <a:bodyPr>
            <a:normAutofit/>
          </a:bodyPr>
          <a:lstStyle>
            <a:lvl1pPr>
              <a:defRPr sz="280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defRPr>
            </a:lvl1pPr>
          </a:lstStyle>
          <a:p>
            <a:r>
              <a:rPr lang="en-US" altLang="zh-CN" dirty="0" err="1"/>
              <a:t>ElitesAI</a:t>
            </a:r>
            <a:r>
              <a:rPr lang="en-US" altLang="zh-CN" dirty="0"/>
              <a:t> Title</a:t>
            </a:r>
            <a:endParaRPr lang="zh-CN" alt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56213" y="1304624"/>
            <a:ext cx="1337753" cy="43590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solidFill>
              <a:srgbClr val="80C0F6"/>
            </a:solidFill>
          </a:ln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标题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2" name="灯片编号占位符 3"/>
          <p:cNvSpPr txBox="1"/>
          <p:nvPr/>
        </p:nvSpPr>
        <p:spPr>
          <a:xfrm>
            <a:off x="6453584" y="6240464"/>
            <a:ext cx="218241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000" b="1" kern="1200">
                <a:solidFill>
                  <a:srgbClr val="17ABE3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D3DB80-B894-403A-B48E-6FDC1A72010E}" type="slidenum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17ABE3"/>
                </a:solidFill>
                <a:effectLst/>
                <a:uLnTx/>
                <a:uFillTx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</a:fld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17ABE3"/>
              </a:solidFill>
              <a:effectLst/>
              <a:uLnTx/>
              <a:uFillTx/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3" name="Footer Placeholder 3"/>
          <p:cNvSpPr txBox="1"/>
          <p:nvPr/>
        </p:nvSpPr>
        <p:spPr>
          <a:xfrm>
            <a:off x="6367949" y="6240464"/>
            <a:ext cx="1752485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b="0" kern="1200">
                <a:solidFill>
                  <a:srgbClr val="17ABE3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Boyu.AI</a:t>
            </a:r>
            <a:endParaRPr lang="zh-CN" altLang="en-US" b="1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4" name="内容占位符 27"/>
          <p:cNvSpPr>
            <a:spLocks noGrp="1"/>
          </p:cNvSpPr>
          <p:nvPr>
            <p:ph sz="quarter" idx="15" hasCustomPrompt="1"/>
          </p:nvPr>
        </p:nvSpPr>
        <p:spPr>
          <a:xfrm>
            <a:off x="473835" y="6240464"/>
            <a:ext cx="6397229" cy="20638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accent1"/>
                </a:solidFill>
              </a:rPr>
              <a:t>输入您的引用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983768" y="4154187"/>
            <a:ext cx="3339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B0F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THANK YOU</a:t>
            </a:r>
            <a:endParaRPr lang="zh-CN" altLang="en-US" sz="3600" b="1" dirty="0">
              <a:solidFill>
                <a:srgbClr val="00B0F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980" y="2083028"/>
            <a:ext cx="1612039" cy="161451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290769" y="3879541"/>
            <a:ext cx="27076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/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打造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AI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领域的黄埔军校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/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6431" y="896645"/>
            <a:ext cx="8708994" cy="355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900543" y="3863753"/>
            <a:ext cx="292569" cy="1489482"/>
          </a:xfrm>
          <a:prstGeom prst="rect">
            <a:avLst/>
          </a:prstGeom>
          <a:solidFill>
            <a:srgbClr val="C2E9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4085" y="870012"/>
            <a:ext cx="8451542" cy="328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13" name="图形 12"/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5010" y="1662157"/>
            <a:ext cx="1438333" cy="13939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C88A-C28C-4F94-9A93-BBC7DACEAA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74E91-89C3-4335-9589-104671517B9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3.wmf"/><Relationship Id="rId1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889409" y="3862703"/>
            <a:ext cx="6231072" cy="24231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j-cs"/>
              </a:defRPr>
            </a:lvl1pPr>
          </a:lstStyle>
          <a:p>
            <a:pPr algn="ctr"/>
            <a:r>
              <a:rPr kumimoji="1" lang="en-US" altLang="zh-CN" sz="4900" dirty="0"/>
              <a:t>    </a:t>
            </a:r>
            <a:r>
              <a:rPr kumimoji="1" lang="zh-CN" altLang="en-US" sz="4900" dirty="0"/>
              <a:t>分</a:t>
            </a:r>
            <a:r>
              <a:rPr kumimoji="1" lang="zh-CN" altLang="en-US" sz="4900" dirty="0"/>
              <a:t>块</a:t>
            </a:r>
            <a:endParaRPr kumimoji="1" lang="zh-CN" altLang="en-US" sz="4900" dirty="0"/>
          </a:p>
          <a:p>
            <a:pPr algn="ctr"/>
            <a:endParaRPr kumimoji="1" lang="en-US" altLang="zh-CN" sz="1800" dirty="0"/>
          </a:p>
          <a:p>
            <a:pPr algn="ctr"/>
            <a:endParaRPr kumimoji="1" lang="en-US" altLang="zh-CN" sz="1800" dirty="0"/>
          </a:p>
          <a:p>
            <a:pPr algn="ctr"/>
            <a:r>
              <a:rPr kumimoji="1" lang="en-US" altLang="zh-CN" sz="1800" dirty="0"/>
              <a:t>             </a:t>
            </a:r>
            <a:r>
              <a:rPr kumimoji="1" lang="en-US" altLang="zh-CN" sz="1800" dirty="0">
                <a:solidFill>
                  <a:schemeClr val="bg1">
                    <a:lumMod val="75000"/>
                  </a:schemeClr>
                </a:solidFill>
              </a:rPr>
              <a:t> Programming 2024, ACM Class</a:t>
            </a:r>
            <a:endParaRPr kumimoji="1" lang="en-US" altLang="zh-CN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502920" y="1141730"/>
            <a:ext cx="8138160" cy="4439285"/>
          </a:xfrm>
        </p:spPr>
        <p:txBody>
          <a:bodyPr>
            <a:normAutofit lnSpcReduction="20000"/>
          </a:bodyPr>
          <a:lstStyle/>
          <a:p>
            <a:r>
              <a:rPr lang="zh-CN" altLang="en-US">
                <a:sym typeface="+mn-ea"/>
              </a:rPr>
              <a:t>乘除操作的</a:t>
            </a:r>
            <a:r>
              <a:rPr lang="en-US" altLang="zh-CN">
                <a:sym typeface="+mn-ea"/>
              </a:rPr>
              <a:t>tag</a:t>
            </a:r>
            <a:r>
              <a:rPr lang="zh-CN" altLang="en-US">
                <a:sym typeface="+mn-ea"/>
              </a:rPr>
              <a:t>应该如何处理？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tx1"/>
                </a:solidFill>
                <a:sym typeface="+mn-ea"/>
              </a:rPr>
              <a:t>新增加一个</a:t>
            </a:r>
            <a:r>
              <a:rPr lang="en-US" altLang="zh-CN" sz="1800">
                <a:solidFill>
                  <a:schemeClr val="tx1"/>
                </a:solidFill>
                <a:sym typeface="+mn-ea"/>
              </a:rPr>
              <a:t>tag</a:t>
            </a:r>
            <a:r>
              <a:rPr lang="zh-CN" altLang="en-US" sz="1800">
                <a:solidFill>
                  <a:schemeClr val="tx1"/>
                </a:solidFill>
                <a:sym typeface="+mn-ea"/>
              </a:rPr>
              <a:t>数组，乘除优先级</a:t>
            </a:r>
            <a:r>
              <a:rPr lang="zh-CN" altLang="en-US" sz="1800">
                <a:solidFill>
                  <a:srgbClr val="FF0000"/>
                </a:solidFill>
                <a:sym typeface="+mn-ea"/>
              </a:rPr>
              <a:t>高于</a:t>
            </a:r>
            <a:r>
              <a:rPr lang="zh-CN" altLang="en-US" sz="1800">
                <a:solidFill>
                  <a:schemeClr val="tx1"/>
                </a:solidFill>
                <a:sym typeface="+mn-ea"/>
              </a:rPr>
              <a:t>加减。</a:t>
            </a:r>
            <a:r>
              <a:rPr lang="zh-CN" altLang="en-US" sz="1800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 sz="1800">
                <a:solidFill>
                  <a:srgbClr val="FF0000"/>
                </a:solidFill>
                <a:sym typeface="+mn-ea"/>
              </a:rPr>
              <a:t>add_tag --&gt; 0, mul_tag --&gt;1</a:t>
            </a:r>
            <a:r>
              <a:rPr lang="zh-CN" altLang="en-US" sz="1800">
                <a:solidFill>
                  <a:srgbClr val="FF0000"/>
                </a:solidFill>
                <a:sym typeface="+mn-ea"/>
              </a:rPr>
              <a:t>）</a:t>
            </a:r>
            <a:endParaRPr lang="zh-CN" altLang="en-US" sz="1800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tx1"/>
                </a:solidFill>
              </a:rPr>
              <a:t>若当前的一个块乘以</a:t>
            </a:r>
            <a:r>
              <a:rPr lang="en-US" altLang="zh-CN" sz="1800">
                <a:solidFill>
                  <a:schemeClr val="tx1"/>
                </a:solidFill>
              </a:rPr>
              <a:t>m1</a:t>
            </a:r>
            <a:r>
              <a:rPr lang="zh-CN" altLang="en-US" sz="1800">
                <a:solidFill>
                  <a:schemeClr val="tx1"/>
                </a:solidFill>
              </a:rPr>
              <a:t>后加上</a:t>
            </a:r>
            <a:r>
              <a:rPr lang="en-US" altLang="zh-CN" sz="1800">
                <a:solidFill>
                  <a:schemeClr val="tx1"/>
                </a:solidFill>
              </a:rPr>
              <a:t>a1</a:t>
            </a:r>
            <a:r>
              <a:rPr lang="zh-CN" altLang="en-US" sz="1800">
                <a:solidFill>
                  <a:schemeClr val="tx1"/>
                </a:solidFill>
              </a:rPr>
              <a:t>，这时进行一个乘</a:t>
            </a:r>
            <a:r>
              <a:rPr lang="en-US" altLang="zh-CN" sz="1800">
                <a:solidFill>
                  <a:schemeClr val="tx1"/>
                </a:solidFill>
              </a:rPr>
              <a:t>m2</a:t>
            </a:r>
            <a:r>
              <a:rPr lang="zh-CN" altLang="en-US" sz="1800">
                <a:solidFill>
                  <a:schemeClr val="tx1"/>
                </a:solidFill>
              </a:rPr>
              <a:t>的操作，则原来的标记变成？</a:t>
            </a:r>
            <a:endParaRPr lang="zh-CN" altLang="en-US" sz="18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0000"/>
                </a:solidFill>
              </a:rPr>
              <a:t>（</a:t>
            </a:r>
            <a:r>
              <a:rPr lang="en-US" altLang="zh-CN" sz="1800">
                <a:solidFill>
                  <a:srgbClr val="FF0000"/>
                </a:solidFill>
              </a:rPr>
              <a:t>add_tag-&gt; m2*a1  mul_tag-&gt;m1*m2</a:t>
            </a:r>
            <a:r>
              <a:rPr lang="zh-CN" altLang="en-US" sz="1800">
                <a:solidFill>
                  <a:srgbClr val="FF0000"/>
                </a:solidFill>
              </a:rPr>
              <a:t>）</a:t>
            </a:r>
            <a:endParaRPr lang="en-US" altLang="zh-CN" sz="1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tx1"/>
                </a:solidFill>
              </a:rPr>
              <a:t>若当前的一个块乘以</a:t>
            </a:r>
            <a:r>
              <a:rPr lang="en-US" altLang="zh-CN" sz="1800">
                <a:solidFill>
                  <a:schemeClr val="tx1"/>
                </a:solidFill>
              </a:rPr>
              <a:t>m1</a:t>
            </a:r>
            <a:r>
              <a:rPr lang="zh-CN" altLang="en-US" sz="1800">
                <a:solidFill>
                  <a:schemeClr val="tx1"/>
                </a:solidFill>
              </a:rPr>
              <a:t>后加上</a:t>
            </a:r>
            <a:r>
              <a:rPr lang="en-US" altLang="zh-CN" sz="1800">
                <a:solidFill>
                  <a:schemeClr val="tx1"/>
                </a:solidFill>
              </a:rPr>
              <a:t>a1</a:t>
            </a:r>
            <a:r>
              <a:rPr lang="zh-CN" altLang="en-US" sz="1800">
                <a:solidFill>
                  <a:schemeClr val="tx1"/>
                </a:solidFill>
              </a:rPr>
              <a:t>，这时进行一个加</a:t>
            </a:r>
            <a:r>
              <a:rPr lang="en-US" altLang="zh-CN" sz="1800">
                <a:solidFill>
                  <a:schemeClr val="tx1"/>
                </a:solidFill>
              </a:rPr>
              <a:t>a2</a:t>
            </a:r>
            <a:r>
              <a:rPr lang="zh-CN" altLang="en-US" sz="1800">
                <a:solidFill>
                  <a:schemeClr val="tx1"/>
                </a:solidFill>
              </a:rPr>
              <a:t>的操作，则原来的标记变成？</a:t>
            </a:r>
            <a:endParaRPr lang="en-US" altLang="zh-CN" sz="1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add_tag-&gt;a1+a2 mul_tag-&gt;m1)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开方呢？</a:t>
            </a:r>
            <a:endParaRPr lang="zh-CN" altLang="en-US"/>
          </a:p>
          <a:p>
            <a:pPr marL="0" indent="0">
              <a:buNone/>
            </a:pPr>
            <a:r>
              <a:rPr lang="en-US" altLang="zh-CN" sz="1800">
                <a:solidFill>
                  <a:srgbClr val="FF0000"/>
                </a:solidFill>
                <a:sym typeface="+mn-ea"/>
              </a:rPr>
              <a:t>tag: </a:t>
            </a:r>
            <a:r>
              <a:rPr lang="zh-CN" altLang="en-US" sz="1800">
                <a:solidFill>
                  <a:srgbClr val="FF0000"/>
                </a:solidFill>
                <a:sym typeface="+mn-ea"/>
              </a:rPr>
              <a:t>块内元素是否均为</a:t>
            </a:r>
            <a:r>
              <a:rPr lang="en-US" altLang="zh-CN" sz="1800">
                <a:solidFill>
                  <a:srgbClr val="FF0000"/>
                </a:solidFill>
                <a:sym typeface="+mn-ea"/>
              </a:rPr>
              <a:t>0/1</a:t>
            </a:r>
            <a:endParaRPr lang="en-US" altLang="zh-CN" sz="1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怎么还有一个栗子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9" name="内容占位符 8"/>
          <p:cNvSpPr/>
          <p:nvPr>
            <p:ph sz="quarter" idx="15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  <p:bldP spid="2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503039" y="1423242"/>
            <a:ext cx="8137922" cy="1968544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+mn-ea"/>
              </a:rPr>
              <a:t>Q2:</a:t>
            </a:r>
            <a:r>
              <a:rPr lang="zh-CN" altLang="en-US" dirty="0">
                <a:latin typeface="+mn-ea"/>
              </a:rPr>
              <a:t>如何处理</a:t>
            </a:r>
            <a:r>
              <a:rPr lang="en-US" altLang="zh-CN" dirty="0">
                <a:latin typeface="+mn-ea"/>
              </a:rPr>
              <a:t>“</a:t>
            </a:r>
            <a:r>
              <a:rPr lang="zh-CN" altLang="en-US" dirty="0">
                <a:latin typeface="+mn-ea"/>
              </a:rPr>
              <a:t>小于</a:t>
            </a:r>
            <a:r>
              <a:rPr lang="en-US" altLang="zh-CN" dirty="0">
                <a:latin typeface="+mn-ea"/>
              </a:rPr>
              <a:t>”</a:t>
            </a:r>
            <a:r>
              <a:rPr lang="zh-CN" altLang="en-US" dirty="0">
                <a:latin typeface="+mn-ea"/>
              </a:rPr>
              <a:t>？</a:t>
            </a:r>
            <a:endParaRPr lang="zh-CN" altLang="en-US" dirty="0">
              <a:latin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怎么还有一个栗子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7" name="内容占位符 6"/>
          <p:cNvPicPr>
            <a:picLocks noChangeAspect="1"/>
          </p:cNvPicPr>
          <p:nvPr>
            <p:ph sz="quarter" idx="15"/>
          </p:nvPr>
        </p:nvPicPr>
        <p:blipFill>
          <a:blip r:embed="rId1"/>
          <a:stretch>
            <a:fillRect/>
          </a:stretch>
        </p:blipFill>
        <p:spPr>
          <a:xfrm>
            <a:off x="4721225" y="2870200"/>
            <a:ext cx="4182110" cy="33724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58495" y="1941830"/>
            <a:ext cx="809815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同样的，散块我们进行暴力搜索</a:t>
            </a:r>
            <a:r>
              <a:rPr lang="zh-CN" altLang="en-US"/>
              <a:t>操作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对于整块，</a:t>
            </a:r>
            <a:r>
              <a:rPr lang="zh-CN" altLang="en-US" strike="sngStrike"/>
              <a:t>（用暴力是会</a:t>
            </a:r>
            <a:r>
              <a:rPr lang="en-US" altLang="zh-CN" strike="sngStrike"/>
              <a:t>T</a:t>
            </a:r>
            <a:r>
              <a:rPr lang="zh-CN" altLang="en-US" strike="sngStrike"/>
              <a:t>掉一些点的）</a:t>
            </a:r>
            <a:r>
              <a:rPr lang="en-US" altLang="zh-CN"/>
              <a:t> </a:t>
            </a:r>
            <a:r>
              <a:rPr lang="zh-CN" altLang="en-US"/>
              <a:t>，是否有更为高效的查找</a:t>
            </a:r>
            <a:r>
              <a:rPr lang="zh-CN" altLang="en-US"/>
              <a:t>算法？</a:t>
            </a:r>
            <a:endParaRPr lang="zh-CN" altLang="en-US"/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58495" y="2763520"/>
            <a:ext cx="4703445" cy="189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二分查找！</a:t>
            </a:r>
            <a:r>
              <a:rPr lang="en-US" altLang="zh-CN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复杂度</a:t>
            </a:r>
            <a:r>
              <a:rPr lang="en-US" altLang="zh-CN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O(log(S))</a:t>
            </a:r>
            <a:endParaRPr lang="en-US" altLang="zh-CN" sz="2400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/>
                </a:solidFill>
                <a:latin typeface="+mn-ea"/>
              </a:rPr>
              <a:t>但需要我们保证块内元素有序</a:t>
            </a:r>
            <a:endParaRPr lang="zh-CN" altLang="en-US">
              <a:solidFill>
                <a:schemeClr val="tx1"/>
              </a:solidFill>
              <a:latin typeface="+mn-ea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/>
                </a:solidFill>
                <a:latin typeface="+mn-ea"/>
              </a:rPr>
              <a:t>这一步可以通过对每次的区间修改</a:t>
            </a:r>
            <a:endParaRPr lang="zh-CN" altLang="en-US">
              <a:solidFill>
                <a:schemeClr val="tx1"/>
              </a:solidFill>
              <a:latin typeface="+mn-ea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tx1"/>
                </a:solidFill>
                <a:latin typeface="+mn-ea"/>
              </a:rPr>
              <a:t>进行块的重排序</a:t>
            </a:r>
            <a:r>
              <a:rPr lang="zh-CN" altLang="en-US">
                <a:solidFill>
                  <a:schemeClr val="tx1"/>
                </a:solidFill>
                <a:latin typeface="+mn-ea"/>
              </a:rPr>
              <a:t>来保证</a:t>
            </a:r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15010" y="494347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思考：整个</a:t>
            </a:r>
            <a:r>
              <a:rPr lang="zh-CN" altLang="en-US"/>
              <a:t>算法复杂度？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  <p:bldP spid="2" grpId="1" build="p"/>
      <p:bldP spid="4" grpId="0"/>
      <p:bldP spid="4" grpId="1"/>
      <p:bldP spid="6" grpId="0"/>
      <p:bldP spid="6" grpId="1"/>
      <p:bldP spid="9" grpId="0"/>
      <p:bldP spid="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502920" y="1423035"/>
            <a:ext cx="8138160" cy="452501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800" dirty="0">
                <a:latin typeface="+mn-ea"/>
              </a:rPr>
              <a:t>给出一个长度为</a:t>
            </a:r>
            <a:r>
              <a:rPr lang="en-US" altLang="zh-CN" sz="1800" dirty="0">
                <a:latin typeface="+mn-ea"/>
              </a:rPr>
              <a:t>N</a:t>
            </a:r>
            <a:r>
              <a:rPr lang="zh-CN" altLang="en-US" sz="1800" dirty="0">
                <a:latin typeface="+mn-ea"/>
              </a:rPr>
              <a:t>的序列，初始时值均为</a:t>
            </a:r>
            <a:r>
              <a:rPr lang="en-US" altLang="zh-CN" sz="1800" dirty="0">
                <a:latin typeface="+mn-ea"/>
              </a:rPr>
              <a:t>0</a:t>
            </a:r>
            <a:r>
              <a:rPr lang="zh-CN" altLang="en-US" sz="1800" dirty="0">
                <a:latin typeface="+mn-ea"/>
              </a:rPr>
              <a:t>，</a:t>
            </a:r>
            <a:r>
              <a:rPr lang="zh-CN" altLang="en-US" sz="1800" dirty="0">
                <a:latin typeface="+mn-ea"/>
              </a:rPr>
              <a:t>现在给出</a:t>
            </a:r>
            <a:r>
              <a:rPr lang="en-US" altLang="zh-CN" sz="1800" dirty="0">
                <a:latin typeface="+mn-ea"/>
              </a:rPr>
              <a:t>m</a:t>
            </a:r>
            <a:r>
              <a:rPr lang="zh-CN" altLang="en-US" sz="1800" dirty="0">
                <a:latin typeface="+mn-ea"/>
              </a:rPr>
              <a:t>个操作。操作涉及区间询问一个等于</a:t>
            </a:r>
            <a:r>
              <a:rPr lang="en-US" altLang="zh-CN" sz="1800" dirty="0">
                <a:latin typeface="+mn-ea"/>
              </a:rPr>
              <a:t>c</a:t>
            </a:r>
            <a:r>
              <a:rPr lang="zh-CN" altLang="en-US" sz="1800" dirty="0">
                <a:latin typeface="+mn-ea"/>
              </a:rPr>
              <a:t>的元素，并将这个区间所有的元素设置为</a:t>
            </a:r>
            <a:r>
              <a:rPr lang="en-US" altLang="zh-CN" sz="1800" dirty="0">
                <a:latin typeface="+mn-ea"/>
              </a:rPr>
              <a:t>c</a:t>
            </a:r>
            <a:endParaRPr lang="en-US" altLang="zh-CN" sz="1800" dirty="0">
              <a:latin typeface="+mn-ea"/>
            </a:endParaRPr>
          </a:p>
          <a:p>
            <a:pPr fontAlgn="auto">
              <a:lnSpc>
                <a:spcPct val="150000"/>
              </a:lnSpc>
            </a:pPr>
            <a:endParaRPr lang="en-US" altLang="zh-CN" sz="1800" dirty="0">
              <a:latin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800" dirty="0">
                <a:latin typeface="+mn-ea"/>
              </a:rPr>
              <a:t>每个区间的</a:t>
            </a:r>
            <a:r>
              <a:rPr lang="en-US" altLang="zh-CN" sz="1800" dirty="0">
                <a:latin typeface="+mn-ea"/>
              </a:rPr>
              <a:t>tag</a:t>
            </a:r>
            <a:r>
              <a:rPr lang="zh-CN" altLang="en-US" sz="1800" dirty="0">
                <a:latin typeface="+mn-ea"/>
              </a:rPr>
              <a:t>应该维护</a:t>
            </a:r>
            <a:r>
              <a:rPr lang="zh-CN" altLang="en-US" sz="1800" dirty="0">
                <a:latin typeface="+mn-ea"/>
              </a:rPr>
              <a:t>什么？</a:t>
            </a:r>
            <a:endParaRPr lang="zh-CN" altLang="en-US" sz="1800" dirty="0">
              <a:latin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有一</a:t>
            </a:r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颗变异的</a:t>
            </a:r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栗子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" name="内容占位符 4"/>
          <p:cNvSpPr/>
          <p:nvPr>
            <p:ph sz="quarter" idx="15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  <p:bldP spid="2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502920" y="1423035"/>
            <a:ext cx="8138160" cy="4495800"/>
          </a:xfrm>
        </p:spPr>
        <p:txBody>
          <a:bodyPr>
            <a:normAutofit lnSpcReduction="20000"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dirty="0">
                <a:latin typeface="Consolas" panose="020B0609020204030204" pitchFamily="49" charset="0"/>
              </a:rPr>
              <a:t>给出一个长度为</a:t>
            </a:r>
            <a:r>
              <a:rPr lang="en-US" altLang="zh-CN" dirty="0">
                <a:latin typeface="Consolas" panose="020B0609020204030204" pitchFamily="49" charset="0"/>
              </a:rPr>
              <a:t>N</a:t>
            </a:r>
            <a:r>
              <a:rPr lang="zh-CN" altLang="en-US" dirty="0">
                <a:latin typeface="Consolas" panose="020B0609020204030204" pitchFamily="49" charset="0"/>
              </a:rPr>
              <a:t>的序列，初始所有值均为</a:t>
            </a:r>
            <a:r>
              <a:rPr lang="en-US" altLang="zh-CN" dirty="0">
                <a:latin typeface="Consolas" panose="020B0609020204030204" pitchFamily="49" charset="0"/>
              </a:rPr>
              <a:t>0</a:t>
            </a:r>
            <a:r>
              <a:rPr lang="zh-CN" altLang="en-US" dirty="0">
                <a:latin typeface="Consolas" panose="020B0609020204030204" pitchFamily="49" charset="0"/>
              </a:rPr>
              <a:t>，现在给出</a:t>
            </a:r>
            <a:r>
              <a:rPr lang="en-US" altLang="zh-CN" dirty="0">
                <a:latin typeface="Consolas" panose="020B0609020204030204" pitchFamily="49" charset="0"/>
              </a:rPr>
              <a:t>q</a:t>
            </a:r>
            <a:r>
              <a:rPr lang="zh-CN" altLang="en-US" dirty="0">
                <a:latin typeface="Consolas" panose="020B0609020204030204" pitchFamily="49" charset="0"/>
              </a:rPr>
              <a:t>组操作，输入格式为</a:t>
            </a:r>
            <a:r>
              <a:rPr lang="en-US" altLang="zh-CN" dirty="0">
                <a:latin typeface="Consolas" panose="020B0609020204030204" pitchFamily="49" charset="0"/>
              </a:rPr>
              <a:t> op x y</a:t>
            </a:r>
            <a:endParaRPr lang="en-US" altLang="zh-CN" dirty="0">
              <a:latin typeface="Consolas" panose="020B0609020204030204" pitchFamily="49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Consolas" panose="020B0609020204030204" pitchFamily="49" charset="0"/>
              </a:rPr>
              <a:t>if op == 0, a[x] += y</a:t>
            </a:r>
            <a:endParaRPr lang="en-US" altLang="zh-CN" dirty="0">
              <a:latin typeface="Consolas" panose="020B0609020204030204" pitchFamily="49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Consolas" panose="020B0609020204030204" pitchFamily="49" charset="0"/>
              </a:rPr>
              <a:t>if op == 1, for all i % x = y, output  </a:t>
            </a:r>
            <a:endParaRPr lang="en-US" altLang="zh-CN" dirty="0">
              <a:latin typeface="Consolas" panose="020B0609020204030204" pitchFamily="49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一个优化算法（</a:t>
            </a:r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了解）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graphicFrame>
        <p:nvGraphicFramePr>
          <p:cNvPr id="4" name="内容占位符 3">
            <a:hlinkClick r:id="" action="ppaction://ole?verb="/>
          </p:cNvPr>
          <p:cNvGraphicFramePr>
            <a:graphicFrameLocks noChangeAspect="1"/>
          </p:cNvGraphicFramePr>
          <p:nvPr>
            <p:ph sz="quarter" idx="15"/>
          </p:nvPr>
        </p:nvGraphicFramePr>
        <p:xfrm>
          <a:off x="6158865" y="2894330"/>
          <a:ext cx="596900" cy="575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355600" imgH="342900" progId="Equation.KSEE3">
                  <p:embed/>
                </p:oleObj>
              </mc:Choice>
              <mc:Fallback>
                <p:oleObj name="" r:id="rId1" imgW="355600" imgH="342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58865" y="2894330"/>
                        <a:ext cx="596900" cy="575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uiExpand="1" build="p"/>
      <p:bldP spid="2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502920" y="1423035"/>
            <a:ext cx="8138160" cy="4495800"/>
          </a:xfrm>
        </p:spPr>
        <p:txBody>
          <a:bodyPr>
            <a:normAutofit lnSpcReduction="20000"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dirty="0">
                <a:latin typeface="Consolas" panose="020B0609020204030204" pitchFamily="49" charset="0"/>
              </a:rPr>
              <a:t>方法一（暴力）</a:t>
            </a:r>
            <a:r>
              <a:rPr lang="en-US" altLang="zh-CN" dirty="0">
                <a:latin typeface="Consolas" panose="020B0609020204030204" pitchFamily="49" charset="0"/>
              </a:rPr>
              <a:t> op=0</a:t>
            </a:r>
            <a:r>
              <a:rPr lang="zh-CN" altLang="en-US" dirty="0">
                <a:latin typeface="Consolas" panose="020B0609020204030204" pitchFamily="49" charset="0"/>
              </a:rPr>
              <a:t>，直接加；</a:t>
            </a:r>
            <a:r>
              <a:rPr lang="en-US" altLang="zh-CN" dirty="0">
                <a:latin typeface="Consolas" panose="020B0609020204030204" pitchFamily="49" charset="0"/>
              </a:rPr>
              <a:t> op=1</a:t>
            </a:r>
            <a:r>
              <a:rPr lang="zh-CN" altLang="en-US" dirty="0">
                <a:latin typeface="Consolas" panose="020B0609020204030204" pitchFamily="49" charset="0"/>
              </a:rPr>
              <a:t>，遍历一遍数组（从第一个开始，每隔</a:t>
            </a:r>
            <a:r>
              <a:rPr lang="en-US" altLang="zh-CN" dirty="0">
                <a:latin typeface="Consolas" panose="020B0609020204030204" pitchFamily="49" charset="0"/>
              </a:rPr>
              <a:t>x</a:t>
            </a:r>
            <a:r>
              <a:rPr lang="zh-CN" altLang="en-US" dirty="0">
                <a:latin typeface="Consolas" panose="020B0609020204030204" pitchFamily="49" charset="0"/>
              </a:rPr>
              <a:t>个数进行</a:t>
            </a:r>
            <a:r>
              <a:rPr lang="zh-CN" altLang="en-US" dirty="0">
                <a:latin typeface="Consolas" panose="020B0609020204030204" pitchFamily="49" charset="0"/>
              </a:rPr>
              <a:t>求和）</a:t>
            </a:r>
            <a:endParaRPr lang="zh-CN" altLang="en-US" dirty="0">
              <a:latin typeface="Consolas" panose="020B0609020204030204" pitchFamily="49" charset="0"/>
            </a:endParaRPr>
          </a:p>
          <a:p>
            <a:pPr fontAlgn="auto">
              <a:lnSpc>
                <a:spcPct val="150000"/>
              </a:lnSpc>
            </a:pPr>
            <a:endParaRPr lang="zh-CN" altLang="en-US" dirty="0">
              <a:latin typeface="Consolas" panose="020B0609020204030204" pitchFamily="49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Consolas" panose="020B0609020204030204" pitchFamily="49" charset="0"/>
              </a:rPr>
              <a:t>方法二</a:t>
            </a:r>
            <a:r>
              <a:rPr lang="en-US" altLang="zh-CN" dirty="0">
                <a:latin typeface="Consolas" panose="020B0609020204030204" pitchFamily="49" charset="0"/>
              </a:rPr>
              <a:t>  </a:t>
            </a:r>
            <a:r>
              <a:rPr lang="zh-CN" altLang="en-US" dirty="0">
                <a:latin typeface="Consolas" panose="020B0609020204030204" pitchFamily="49" charset="0"/>
              </a:rPr>
              <a:t>利用</a:t>
            </a:r>
            <a:r>
              <a:rPr lang="en-US" altLang="zh-CN" dirty="0">
                <a:latin typeface="Consolas" panose="020B0609020204030204" pitchFamily="49" charset="0"/>
              </a:rPr>
              <a:t>b[x][j]</a:t>
            </a:r>
            <a:r>
              <a:rPr lang="zh-CN" altLang="en-US" dirty="0">
                <a:latin typeface="Consolas" panose="020B0609020204030204" pitchFamily="49" charset="0"/>
              </a:rPr>
              <a:t>表示模</a:t>
            </a:r>
            <a:r>
              <a:rPr lang="en-US" altLang="zh-CN" dirty="0">
                <a:latin typeface="Consolas" panose="020B0609020204030204" pitchFamily="49" charset="0"/>
              </a:rPr>
              <a:t>x</a:t>
            </a:r>
            <a:r>
              <a:rPr lang="zh-CN" altLang="en-US" dirty="0">
                <a:latin typeface="Consolas" panose="020B0609020204030204" pitchFamily="49" charset="0"/>
              </a:rPr>
              <a:t>等于</a:t>
            </a:r>
            <a:r>
              <a:rPr lang="en-US" altLang="zh-CN" dirty="0">
                <a:latin typeface="Consolas" panose="020B0609020204030204" pitchFamily="49" charset="0"/>
              </a:rPr>
              <a:t>j</a:t>
            </a:r>
            <a:r>
              <a:rPr lang="zh-CN" altLang="en-US" dirty="0">
                <a:latin typeface="Consolas" panose="020B0609020204030204" pitchFamily="49" charset="0"/>
              </a:rPr>
              <a:t>的位置上的值的和。</a:t>
            </a:r>
            <a:r>
              <a:rPr lang="en-US" altLang="zh-CN" dirty="0">
                <a:latin typeface="Consolas" panose="020B0609020204030204" pitchFamily="49" charset="0"/>
              </a:rPr>
              <a:t>op=0,</a:t>
            </a:r>
            <a:r>
              <a:rPr lang="zh-CN" altLang="en-US" dirty="0">
                <a:latin typeface="Consolas" panose="020B0609020204030204" pitchFamily="49" charset="0"/>
              </a:rPr>
              <a:t>遍历更新</a:t>
            </a:r>
            <a:r>
              <a:rPr lang="en-US" altLang="zh-CN" dirty="0">
                <a:latin typeface="Consolas" panose="020B0609020204030204" pitchFamily="49" charset="0"/>
              </a:rPr>
              <a:t>b[x][j]</a:t>
            </a:r>
            <a:r>
              <a:rPr lang="zh-CN" altLang="en-US" dirty="0">
                <a:latin typeface="Consolas" panose="020B0609020204030204" pitchFamily="49" charset="0"/>
              </a:rPr>
              <a:t>，</a:t>
            </a:r>
            <a:r>
              <a:rPr lang="en-US" altLang="zh-CN" dirty="0">
                <a:latin typeface="Consolas" panose="020B0609020204030204" pitchFamily="49" charset="0"/>
              </a:rPr>
              <a:t>op=1</a:t>
            </a:r>
            <a:r>
              <a:rPr lang="zh-CN" altLang="en-US" dirty="0">
                <a:latin typeface="Consolas" panose="020B0609020204030204" pitchFamily="49" charset="0"/>
              </a:rPr>
              <a:t>，</a:t>
            </a:r>
            <a:r>
              <a:rPr lang="zh-CN" altLang="en-US" dirty="0">
                <a:latin typeface="Consolas" panose="020B0609020204030204" pitchFamily="49" charset="0"/>
              </a:rPr>
              <a:t>直接输出</a:t>
            </a:r>
            <a:endParaRPr lang="zh-CN" altLang="en-US" dirty="0">
              <a:latin typeface="Consolas" panose="020B0609020204030204" pitchFamily="49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一个优化算法（</a:t>
            </a:r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了解）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" name="内容占位符 4"/>
          <p:cNvSpPr/>
          <p:nvPr>
            <p:ph sz="quarter" idx="15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58495" y="4183380"/>
            <a:ext cx="42735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solidFill>
                  <a:schemeClr val="tx1"/>
                </a:solidFill>
              </a:rPr>
              <a:t>采用法一，复杂度高（当</a:t>
            </a:r>
            <a:r>
              <a:rPr lang="en-US" altLang="zh-CN" sz="2000">
                <a:solidFill>
                  <a:schemeClr val="tx1"/>
                </a:solidFill>
              </a:rPr>
              <a:t>x</a:t>
            </a:r>
            <a:r>
              <a:rPr lang="zh-CN" altLang="en-US" sz="2000">
                <a:solidFill>
                  <a:schemeClr val="tx1"/>
                </a:solidFill>
              </a:rPr>
              <a:t>小时）</a:t>
            </a:r>
            <a:endParaRPr lang="zh-CN" altLang="en-US" sz="2000">
              <a:solidFill>
                <a:schemeClr val="tx1"/>
              </a:solidFill>
            </a:endParaRPr>
          </a:p>
          <a:p>
            <a:r>
              <a:rPr lang="zh-CN" altLang="en-US" sz="2000">
                <a:solidFill>
                  <a:schemeClr val="tx1"/>
                </a:solidFill>
              </a:rPr>
              <a:t>采用法二，空间开销大（当</a:t>
            </a:r>
            <a:r>
              <a:rPr lang="en-US" altLang="zh-CN" sz="2000">
                <a:solidFill>
                  <a:schemeClr val="tx1"/>
                </a:solidFill>
              </a:rPr>
              <a:t>x</a:t>
            </a:r>
            <a:r>
              <a:rPr lang="zh-CN" altLang="en-US" sz="2000">
                <a:solidFill>
                  <a:schemeClr val="tx1"/>
                </a:solidFill>
              </a:rPr>
              <a:t>大时）</a:t>
            </a:r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44440" y="4291330"/>
            <a:ext cx="2667000" cy="12509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=&gt; </a:t>
            </a:r>
            <a:r>
              <a:rPr lang="zh-CN" altLang="en-US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将两者结合，并设置分界线</a:t>
            </a:r>
            <a:endParaRPr lang="zh-CN" altLang="en-US" sz="2400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6" grpId="0"/>
      <p:bldP spid="6" grpId="1"/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473710" y="1854835"/>
            <a:ext cx="8138160" cy="4495800"/>
          </a:xfrm>
        </p:spPr>
        <p:txBody>
          <a:bodyPr>
            <a:normAutofit lnSpcReduction="20000"/>
          </a:bodyPr>
          <a:lstStyle/>
          <a:p>
            <a:pPr fontAlgn="auto">
              <a:lnSpc>
                <a:spcPct val="150000"/>
              </a:lnSpc>
            </a:pPr>
            <a:endParaRPr lang="zh-CN" altLang="en-US" dirty="0">
              <a:latin typeface="Consolas" panose="020B0609020204030204" pitchFamily="49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代码示例（</a:t>
            </a:r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根号分治）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2920" y="1210945"/>
            <a:ext cx="5264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我们将</a:t>
            </a:r>
            <a:r>
              <a:rPr lang="en-US" altLang="zh-CN" sz="2400" b="1" u="sng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sqrt(N)</a:t>
            </a:r>
            <a:r>
              <a:rPr lang="zh-CN" altLang="en-US" sz="2400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设置为分界线</a:t>
            </a:r>
            <a:endParaRPr lang="zh-CN" altLang="en-US" sz="2400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6" name="内容占位符 5"/>
          <p:cNvPicPr>
            <a:picLocks noChangeAspect="1"/>
          </p:cNvPicPr>
          <p:nvPr>
            <p:ph sz="quarter" idx="15"/>
          </p:nvPr>
        </p:nvPicPr>
        <p:blipFill>
          <a:blip r:embed="rId1"/>
          <a:stretch>
            <a:fillRect/>
          </a:stretch>
        </p:blipFill>
        <p:spPr>
          <a:xfrm>
            <a:off x="502920" y="2345055"/>
            <a:ext cx="6639560" cy="4194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415290" y="1317625"/>
            <a:ext cx="8138160" cy="4946650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Consolas" panose="020B0609020204030204" pitchFamily="49" charset="0"/>
              </a:rPr>
              <a:t>树状数组</a:t>
            </a:r>
            <a:endParaRPr lang="zh-CN" altLang="en-US" sz="2400" dirty="0">
              <a:latin typeface="Consolas" panose="020B0609020204030204" pitchFamily="49" charset="0"/>
            </a:endParaRPr>
          </a:p>
          <a:p>
            <a:endParaRPr lang="zh-CN" altLang="en-US" sz="2400" dirty="0">
              <a:latin typeface="Consolas" panose="020B0609020204030204" pitchFamily="49" charset="0"/>
            </a:endParaRPr>
          </a:p>
          <a:p>
            <a:endParaRPr lang="zh-CN" altLang="en-US" sz="2400" dirty="0">
              <a:latin typeface="Consolas" panose="020B0609020204030204" pitchFamily="49" charset="0"/>
            </a:endParaRPr>
          </a:p>
          <a:p>
            <a:endParaRPr lang="zh-CN" altLang="en-US" sz="2400" dirty="0">
              <a:latin typeface="Consolas" panose="020B0609020204030204" pitchFamily="49" charset="0"/>
            </a:endParaRPr>
          </a:p>
          <a:p>
            <a:endParaRPr lang="zh-CN" altLang="en-US" sz="2400" dirty="0">
              <a:latin typeface="Consolas" panose="020B0609020204030204" pitchFamily="49" charset="0"/>
            </a:endParaRPr>
          </a:p>
          <a:p>
            <a:r>
              <a:rPr lang="zh-CN" altLang="en-US" sz="2400" dirty="0">
                <a:latin typeface="Consolas" panose="020B0609020204030204" pitchFamily="49" charset="0"/>
              </a:rPr>
              <a:t>线段树</a:t>
            </a:r>
            <a:endParaRPr lang="zh-CN" altLang="en-US" sz="2400" dirty="0">
              <a:latin typeface="Consolas" panose="020B0609020204030204" pitchFamily="49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华文中宋" panose="02010600040101010101" charset="-122"/>
                <a:ea typeface="华文中宋" panose="02010600040101010101" charset="-122"/>
              </a:rPr>
              <a:t>In the future...</a:t>
            </a:r>
            <a:endParaRPr lang="en-US" altLang="zh-CN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4" name="内容占位符 3"/>
          <p:cNvPicPr>
            <a:picLocks noChangeAspect="1"/>
          </p:cNvPicPr>
          <p:nvPr>
            <p:ph sz="quarter" idx="15"/>
          </p:nvPr>
        </p:nvPicPr>
        <p:blipFill>
          <a:blip r:embed="rId1"/>
          <a:stretch>
            <a:fillRect/>
          </a:stretch>
        </p:blipFill>
        <p:spPr>
          <a:xfrm>
            <a:off x="538480" y="1805305"/>
            <a:ext cx="5303520" cy="18319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875" y="3801110"/>
            <a:ext cx="5120005" cy="2586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58368" y="488406"/>
            <a:ext cx="7981998" cy="575855"/>
          </a:xfrm>
        </p:spPr>
        <p:txBody>
          <a:bodyPr/>
          <a:lstStyle/>
          <a:p>
            <a:r>
              <a:rPr kumimoji="1" lang="en-US" altLang="zh-CN" b="0" dirty="0">
                <a:latin typeface="华文中宋" panose="02010600040101010101" charset="-122"/>
                <a:ea typeface="华文中宋" panose="02010600040101010101" charset="-122"/>
              </a:rPr>
              <a:t>R</a:t>
            </a:r>
            <a:r>
              <a:rPr kumimoji="1" lang="en-US" altLang="zh-CN" b="0" dirty="0">
                <a:latin typeface="华文中宋" panose="02010600040101010101" charset="-122"/>
                <a:ea typeface="华文中宋" panose="02010600040101010101" charset="-122"/>
              </a:rPr>
              <a:t>eview</a:t>
            </a:r>
            <a:endParaRPr kumimoji="1" lang="en-US" altLang="zh-CN" b="0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502444" y="1266637"/>
            <a:ext cx="8389114" cy="4648946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分块可以用来解决区间问题</a:t>
            </a:r>
            <a:r>
              <a:rPr lang="en-US" altLang="zh-CN"/>
              <a:t>/rmq</a:t>
            </a:r>
            <a:r>
              <a:rPr lang="zh-CN" altLang="en-US"/>
              <a:t>问题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基本思想：将长度为</a:t>
            </a:r>
            <a:r>
              <a:rPr lang="en-US" altLang="zh-CN"/>
              <a:t>N</a:t>
            </a:r>
            <a:r>
              <a:rPr lang="zh-CN" altLang="en-US"/>
              <a:t>的序列以</a:t>
            </a:r>
            <a:r>
              <a:rPr lang="en-US" altLang="zh-CN"/>
              <a:t>S</a:t>
            </a:r>
            <a:r>
              <a:rPr lang="zh-CN" altLang="en-US"/>
              <a:t>的块长进行拆分，对每个块进行预处理，在修改过程中打标记</a:t>
            </a:r>
            <a:r>
              <a:rPr lang="en-US" altLang="zh-CN"/>
              <a:t>tag</a:t>
            </a:r>
            <a:r>
              <a:rPr lang="zh-CN" altLang="en-US"/>
              <a:t>，在询问过程中不要忘记</a:t>
            </a:r>
            <a:r>
              <a:rPr lang="en-US" altLang="zh-CN"/>
              <a:t>tag</a:t>
            </a:r>
            <a:r>
              <a:rPr lang="zh-CN" altLang="en-US"/>
              <a:t>的</a:t>
            </a:r>
            <a:r>
              <a:rPr lang="zh-CN" altLang="en-US"/>
              <a:t>处理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  <p:bldP spid="4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负责助教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zh-CN" altLang="en-US"/>
          </a:p>
        </p:txBody>
      </p:sp>
      <p:sp>
        <p:nvSpPr>
          <p:cNvPr id="4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473835" y="1460456"/>
            <a:ext cx="8137922" cy="47800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CN" sz="2400" strike="sngStrike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CN" sz="2400" strike="sngStrike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CN" sz="2400" strike="sngStrike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CN" sz="2400" strike="sngStrike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CN" sz="2400" strike="sngStrike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CN" sz="2400" strike="sngStrike" dirty="0">
              <a:latin typeface="Consolas" panose="020B0609020204030204" pitchFamily="49" charset="0"/>
            </a:endParaRPr>
          </a:p>
        </p:txBody>
      </p:sp>
      <p:pic>
        <p:nvPicPr>
          <p:cNvPr id="2" name="图片 1" descr="b_6a5348fc66aa1d2b02f604390c5387e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41620" y="2661920"/>
            <a:ext cx="1529715" cy="1529715"/>
          </a:xfrm>
          <a:prstGeom prst="rect">
            <a:avLst/>
          </a:prstGeom>
        </p:spPr>
      </p:pic>
      <p:pic>
        <p:nvPicPr>
          <p:cNvPr id="6" name="图片 5" descr="b_7590591bc06db381b0e8b7b4ce9252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30" y="2661920"/>
            <a:ext cx="1534160" cy="153416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214245" y="4281805"/>
            <a:ext cx="890270" cy="2959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华文中宋" panose="02010600040101010101" charset="-122"/>
                <a:ea typeface="华文中宋" panose="02010600040101010101" charset="-122"/>
              </a:rPr>
              <a:t>李芷妍</a:t>
            </a:r>
            <a:endParaRPr lang="zh-CN" altLang="en-US" sz="160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631180" y="4191635"/>
            <a:ext cx="14414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latin typeface="华文中宋" panose="02010600040101010101" charset="-122"/>
                <a:ea typeface="华文中宋" panose="02010600040101010101" charset="-122"/>
              </a:rPr>
              <a:t>黄文宾</a:t>
            </a:r>
            <a:endParaRPr lang="zh-CN" altLang="en-US" sz="1600"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58368" y="499836"/>
            <a:ext cx="7981998" cy="575855"/>
          </a:xfrm>
        </p:spPr>
        <p:txBody>
          <a:bodyPr/>
          <a:lstStyle/>
          <a:p>
            <a:r>
              <a:rPr kumimoji="1" lang="zh-CN" altLang="en-US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块状链表（</a:t>
            </a:r>
            <a:r>
              <a:rPr kumimoji="1" lang="en-US" altLang="zh-CN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Unrolled Linked List</a:t>
            </a:r>
            <a:r>
              <a:rPr kumimoji="1" lang="zh-CN" altLang="en-US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</a:t>
            </a:r>
            <a:endParaRPr kumimoji="1" lang="zh-CN" altLang="en-US" b="0" dirty="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2" name="内容占位符 1"/>
          <p:cNvPicPr>
            <a:picLocks noChangeAspect="1"/>
          </p:cNvPicPr>
          <p:nvPr>
            <p:ph sz="quarter" idx="15"/>
          </p:nvPr>
        </p:nvPicPr>
        <p:blipFill>
          <a:blip r:embed="rId1"/>
          <a:stretch>
            <a:fillRect/>
          </a:stretch>
        </p:blipFill>
        <p:spPr>
          <a:xfrm>
            <a:off x="473710" y="4496435"/>
            <a:ext cx="4422140" cy="212344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73835" y="1398874"/>
            <a:ext cx="3050858" cy="3906774"/>
          </a:xfrm>
        </p:spPr>
        <p:txBody>
          <a:bodyPr>
            <a:noAutofit/>
          </a:bodyPr>
          <a:lstStyle/>
          <a:p>
            <a:r>
              <a:rPr lang="zh-CN" altLang="en-US" dirty="0">
                <a:latin typeface="Consolas" panose="020B0609020204030204" pitchFamily="49" charset="0"/>
              </a:rPr>
              <a:t>数据有序排序</a:t>
            </a:r>
            <a:endParaRPr lang="en-US" altLang="zh-CN" dirty="0">
              <a:latin typeface="Consolas" panose="020B0609020204030204" pitchFamily="49" charset="0"/>
            </a:endParaRPr>
          </a:p>
          <a:p>
            <a:r>
              <a:rPr lang="zh-CN" altLang="en-US" dirty="0">
                <a:latin typeface="Consolas" panose="020B0609020204030204" pitchFamily="49" charset="0"/>
              </a:rPr>
              <a:t>支持插入</a:t>
            </a:r>
            <a:r>
              <a:rPr lang="en-US" altLang="zh-CN" dirty="0">
                <a:latin typeface="Consolas" panose="020B0609020204030204" pitchFamily="49" charset="0"/>
              </a:rPr>
              <a:t>/</a:t>
            </a:r>
            <a:r>
              <a:rPr lang="zh-CN" altLang="en-US" dirty="0">
                <a:latin typeface="Consolas" panose="020B0609020204030204" pitchFamily="49" charset="0"/>
              </a:rPr>
              <a:t>查找</a:t>
            </a:r>
            <a:r>
              <a:rPr lang="en-US" altLang="zh-CN" dirty="0">
                <a:latin typeface="Consolas" panose="020B0609020204030204" pitchFamily="49" charset="0"/>
              </a:rPr>
              <a:t>/</a:t>
            </a:r>
            <a:r>
              <a:rPr lang="zh-CN" altLang="en-US" dirty="0">
                <a:latin typeface="Consolas" panose="020B0609020204030204" pitchFamily="49" charset="0"/>
              </a:rPr>
              <a:t>删除</a:t>
            </a:r>
            <a:r>
              <a:rPr lang="en-US" altLang="zh-CN" dirty="0">
                <a:latin typeface="Consolas" panose="020B0609020204030204" pitchFamily="49" charset="0"/>
              </a:rPr>
              <a:t>/</a:t>
            </a:r>
            <a:r>
              <a:rPr lang="zh-CN" altLang="en-US" dirty="0">
                <a:latin typeface="Consolas" panose="020B0609020204030204" pitchFamily="49" charset="0"/>
              </a:rPr>
              <a:t>修改</a:t>
            </a:r>
            <a:endParaRPr lang="en-US" altLang="zh-CN" dirty="0">
              <a:latin typeface="Consolas" panose="020B0609020204030204" pitchFamily="49" charset="0"/>
            </a:endParaRPr>
          </a:p>
          <a:p>
            <a:r>
              <a:rPr lang="zh-CN" altLang="en-US" dirty="0">
                <a:latin typeface="Consolas" panose="020B0609020204030204" pitchFamily="49" charset="0"/>
                <a:sym typeface="+mn-ea"/>
              </a:rPr>
              <a:t>假设数据量为 </a:t>
            </a:r>
            <a:r>
              <a:rPr lang="en-US" altLang="zh-CN" dirty="0">
                <a:latin typeface="Consolas" panose="020B0609020204030204" pitchFamily="49" charset="0"/>
                <a:sym typeface="+mn-ea"/>
              </a:rPr>
              <a:t>N</a:t>
            </a:r>
            <a:r>
              <a:rPr lang="zh-CN" altLang="en-US" dirty="0">
                <a:latin typeface="Consolas" panose="020B0609020204030204" pitchFamily="49" charset="0"/>
                <a:sym typeface="+mn-ea"/>
              </a:rPr>
              <a:t>，我们设定的单块大小为 </a:t>
            </a:r>
            <a:r>
              <a:rPr lang="en-US" altLang="zh-CN" dirty="0">
                <a:latin typeface="Consolas" panose="020B0609020204030204" pitchFamily="49" charset="0"/>
                <a:sym typeface="+mn-ea"/>
              </a:rPr>
              <a:t>S</a:t>
            </a:r>
            <a:endParaRPr lang="en-US" altLang="zh-CN" dirty="0">
              <a:latin typeface="Consolas" panose="020B0609020204030204" pitchFamily="49" charset="0"/>
              <a:sym typeface="+mn-ea"/>
            </a:endParaRPr>
          </a:p>
          <a:p>
            <a:r>
              <a:rPr lang="zh-CN" altLang="en-US" dirty="0">
                <a:latin typeface="Consolas" panose="020B0609020204030204" pitchFamily="49" charset="0"/>
                <a:sym typeface="+mn-ea"/>
              </a:rPr>
              <a:t>取 </a:t>
            </a:r>
            <a:r>
              <a:rPr lang="en-US" altLang="zh-CN" dirty="0">
                <a:latin typeface="Consolas" panose="020B0609020204030204" pitchFamily="49" charset="0"/>
                <a:sym typeface="+mn-ea"/>
              </a:rPr>
              <a:t>S = sqrt(N)</a:t>
            </a:r>
            <a:endParaRPr lang="en-US" altLang="zh-CN" dirty="0">
              <a:latin typeface="Consolas" panose="020B0609020204030204" pitchFamily="49" charset="0"/>
              <a:sym typeface="+mn-ea"/>
            </a:endParaRPr>
          </a:p>
          <a:p>
            <a:pPr marL="0" indent="0">
              <a:buNone/>
            </a:pPr>
            <a:r>
              <a:rPr lang="zh-CN" altLang="en-US" dirty="0">
                <a:latin typeface="Consolas" panose="020B0609020204030204" pitchFamily="49" charset="0"/>
                <a:sym typeface="+mn-ea"/>
              </a:rPr>
              <a:t>所有操作</a:t>
            </a:r>
            <a:r>
              <a:rPr lang="zh-CN" altLang="en-US" dirty="0">
                <a:latin typeface="Consolas" panose="020B0609020204030204" pitchFamily="49" charset="0"/>
                <a:sym typeface="+mn-ea"/>
              </a:rPr>
              <a:t>的复杂度为 </a:t>
            </a:r>
            <a:r>
              <a:rPr lang="en-US" altLang="zh-CN" dirty="0">
                <a:latin typeface="Consolas" panose="020B0609020204030204" pitchFamily="49" charset="0"/>
                <a:sym typeface="+mn-ea"/>
              </a:rPr>
              <a:t>O(sqrt(N))</a:t>
            </a:r>
            <a:endParaRPr lang="en-US" altLang="zh-CN" dirty="0">
              <a:latin typeface="Consolas" panose="020B0609020204030204" pitchFamily="49" charset="0"/>
              <a:sym typeface="+mn-ea"/>
            </a:endParaRPr>
          </a:p>
          <a:p>
            <a:pPr marL="0" indent="0">
              <a:buNone/>
            </a:pPr>
            <a:endParaRPr lang="en-US" altLang="zh-CN" dirty="0">
              <a:latin typeface="Consolas" panose="020B0609020204030204" pitchFamily="49" charset="0"/>
            </a:endParaRPr>
          </a:p>
          <a:p>
            <a:endParaRPr lang="en-US" altLang="zh-CN" dirty="0">
              <a:latin typeface="Consolas" panose="020B0609020204030204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449" y="1237749"/>
            <a:ext cx="5267548" cy="300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uiExpand="1" build="p"/>
      <p:bldP spid="4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58368" y="488406"/>
            <a:ext cx="7981998" cy="575855"/>
          </a:xfrm>
        </p:spPr>
        <p:txBody>
          <a:bodyPr/>
          <a:lstStyle/>
          <a:p>
            <a:r>
              <a:rPr kumimoji="1" lang="zh-CN" altLang="en-US" b="0" dirty="0">
                <a:latin typeface="华文中宋" panose="02010600040101010101" charset="-122"/>
                <a:ea typeface="华文中宋" panose="02010600040101010101" charset="-122"/>
              </a:rPr>
              <a:t>什么是分块</a:t>
            </a:r>
            <a:endParaRPr kumimoji="1" lang="zh-CN" altLang="en-US" b="0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502444" y="1266637"/>
            <a:ext cx="8389114" cy="4648946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顾名思义，就是把一个区间分成几小块，然后对于每个块进行单独的处理。</a:t>
            </a:r>
            <a:r>
              <a:rPr lang="zh-CN" altLang="en-US" strike="sngStrike"/>
              <a:t>（优化的暴力）</a:t>
            </a:r>
            <a:endParaRPr lang="en-US" altLang="zh-CN" dirty="0">
              <a:latin typeface="Consolas" panose="020B0609020204030204" pitchFamily="49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/>
              <a:t>将一个大规模的输入划分成更小的</a:t>
            </a:r>
            <a:r>
              <a:rPr lang="en-US" altLang="zh-CN"/>
              <a:t>“</a:t>
            </a:r>
            <a:r>
              <a:rPr lang="zh-CN" altLang="en-US"/>
              <a:t>块</a:t>
            </a:r>
            <a:r>
              <a:rPr lang="en-US" altLang="zh-CN"/>
              <a:t>”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58368" y="488406"/>
            <a:ext cx="7981998" cy="575855"/>
          </a:xfrm>
        </p:spPr>
        <p:txBody>
          <a:bodyPr/>
          <a:lstStyle/>
          <a:p>
            <a:r>
              <a:rPr kumimoji="1" lang="zh-CN" altLang="en-US" b="0" dirty="0">
                <a:latin typeface="华文中宋" panose="02010600040101010101" charset="-122"/>
                <a:ea typeface="华文中宋" panose="02010600040101010101" charset="-122"/>
              </a:rPr>
              <a:t>区间</a:t>
            </a:r>
            <a:r>
              <a:rPr kumimoji="1" lang="zh-CN" altLang="en-US" b="0" dirty="0">
                <a:latin typeface="华文中宋" panose="02010600040101010101" charset="-122"/>
                <a:ea typeface="华文中宋" panose="02010600040101010101" charset="-122"/>
              </a:rPr>
              <a:t>问题</a:t>
            </a:r>
            <a:endParaRPr kumimoji="1" lang="zh-CN" altLang="en-US" b="0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502444" y="1266637"/>
            <a:ext cx="8389114" cy="4648946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给定一个保存</a:t>
            </a:r>
            <a:r>
              <a:rPr lang="en-US" altLang="zh-CN"/>
              <a:t>n</a:t>
            </a:r>
            <a:r>
              <a:rPr lang="zh-CN" altLang="en-US"/>
              <a:t>个数据的数列，做</a:t>
            </a:r>
            <a:r>
              <a:rPr lang="en-US" altLang="zh-CN"/>
              <a:t>m</a:t>
            </a:r>
            <a:r>
              <a:rPr lang="zh-CN" altLang="en-US"/>
              <a:t>次</a:t>
            </a:r>
            <a:r>
              <a:rPr lang="en-US" altLang="zh-CN"/>
              <a:t>“</a:t>
            </a:r>
            <a:r>
              <a:rPr lang="zh-CN" altLang="en-US"/>
              <a:t>区间修改</a:t>
            </a:r>
            <a:r>
              <a:rPr lang="en-US" altLang="zh-CN"/>
              <a:t>”</a:t>
            </a:r>
            <a:r>
              <a:rPr lang="zh-CN" altLang="en-US"/>
              <a:t>和</a:t>
            </a:r>
            <a:r>
              <a:rPr lang="en-US" altLang="zh-CN"/>
              <a:t>“</a:t>
            </a:r>
            <a:r>
              <a:rPr lang="zh-CN" altLang="en-US"/>
              <a:t>区间查询</a:t>
            </a:r>
            <a:r>
              <a:rPr lang="en-US" altLang="zh-CN"/>
              <a:t>”</a:t>
            </a:r>
            <a:r>
              <a:rPr lang="zh-CN" altLang="en-US"/>
              <a:t>，每次操作只涉及到部分区间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暴力法？复杂度太高</a:t>
            </a:r>
            <a:r>
              <a:rPr lang="en-US" altLang="zh-CN"/>
              <a:t> O(mn)</a:t>
            </a:r>
            <a:r>
              <a:rPr lang="zh-CN" altLang="en-US"/>
              <a:t>！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线段树</a:t>
            </a:r>
            <a:r>
              <a:rPr lang="en-US" altLang="zh-CN"/>
              <a:t>/</a:t>
            </a:r>
            <a:r>
              <a:rPr lang="zh-CN" altLang="en-US"/>
              <a:t>树状数组？复杂度低</a:t>
            </a:r>
            <a:r>
              <a:rPr lang="en-US" altLang="zh-CN"/>
              <a:t> O(Mlogn) but </a:t>
            </a:r>
            <a:r>
              <a:rPr lang="zh-CN" altLang="en-US"/>
              <a:t>不明觉厉</a:t>
            </a:r>
            <a:r>
              <a:rPr lang="zh-CN" altLang="en-US" strike="sngStrike"/>
              <a:t>（敬请期待</a:t>
            </a:r>
            <a:r>
              <a:rPr lang="en-US" altLang="zh-CN" strike="sngStrike"/>
              <a:t>....</a:t>
            </a:r>
            <a:r>
              <a:rPr lang="zh-CN" altLang="en-US" strike="sngStrike"/>
              <a:t>）</a:t>
            </a:r>
            <a:r>
              <a:rPr lang="en-US" altLang="zh-CN" strike="sngStrike"/>
              <a:t>  </a:t>
            </a:r>
            <a:endParaRPr lang="en-US" altLang="zh-CN" strike="sngStrike"/>
          </a:p>
          <a:p>
            <a:pPr fontAlgn="auto">
              <a:lnSpc>
                <a:spcPct val="150000"/>
              </a:lnSpc>
            </a:pPr>
            <a:r>
              <a:rPr lang="en-US" altLang="zh-CN"/>
              <a:t>so </a:t>
            </a:r>
            <a:r>
              <a:rPr lang="zh-CN" altLang="en-US"/>
              <a:t>分块</a:t>
            </a:r>
            <a:r>
              <a:rPr lang="en-US" altLang="zh-CN"/>
              <a:t>——</a:t>
            </a:r>
            <a:r>
              <a:rPr lang="zh-CN" altLang="en-US"/>
              <a:t>把数列分成很多</a:t>
            </a:r>
            <a:r>
              <a:rPr lang="en-US" altLang="zh-CN"/>
              <a:t>“</a:t>
            </a:r>
            <a:r>
              <a:rPr lang="zh-CN" altLang="en-US"/>
              <a:t>块</a:t>
            </a:r>
            <a:r>
              <a:rPr lang="en-US" altLang="zh-CN"/>
              <a:t>”</a:t>
            </a:r>
            <a:r>
              <a:rPr lang="zh-CN" altLang="en-US"/>
              <a:t>，对涉及到的块做整体性的维护操作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032000" y="3137217"/>
            <a:ext cx="5080000" cy="337185"/>
          </a:xfrm>
          <a:prstGeom prst="rect">
            <a:avLst/>
          </a:prstGeom>
        </p:spPr>
        <p:txBody>
          <a:bodyPr>
            <a:spAutoFit/>
          </a:bodyPr>
          <a:p>
            <a:pPr marL="0" indent="0"/>
            <a:endParaRPr lang="zh-CN" altLang="en-US" sz="1600" b="0" i="0">
              <a:solidFill>
                <a:srgbClr val="4D4D4D"/>
              </a:solidFill>
              <a:latin typeface="-apple-system"/>
              <a:ea typeface="-apple-system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  <p:bldP spid="4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502920" y="1423035"/>
            <a:ext cx="8138160" cy="4700270"/>
          </a:xfrm>
        </p:spPr>
        <p:txBody>
          <a:bodyPr>
            <a:normAutofit lnSpcReduction="20000"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800" dirty="0">
                <a:latin typeface="Consolas" panose="020B0609020204030204" pitchFamily="49" charset="0"/>
              </a:rPr>
              <a:t>什么是</a:t>
            </a:r>
            <a:r>
              <a:rPr lang="en-US" altLang="zh-CN" sz="1800" dirty="0">
                <a:latin typeface="Consolas" panose="020B0609020204030204" pitchFamily="49" charset="0"/>
              </a:rPr>
              <a:t>RMQ</a:t>
            </a:r>
            <a:r>
              <a:rPr lang="zh-CN" altLang="en-US" sz="1800" dirty="0">
                <a:latin typeface="Consolas" panose="020B0609020204030204" pitchFamily="49" charset="0"/>
              </a:rPr>
              <a:t>问题？</a:t>
            </a:r>
            <a:r>
              <a:rPr lang="en-US" altLang="zh-CN" sz="1800" dirty="0">
                <a:latin typeface="Consolas" panose="020B0609020204030204" pitchFamily="49" charset="0"/>
              </a:rPr>
              <a:t> ————</a:t>
            </a:r>
            <a:r>
              <a:rPr lang="en-US" altLang="zh-CN" sz="1800">
                <a:latin typeface="+mn-ea"/>
              </a:rPr>
              <a:t>Range Maximum(Minimum) Query</a:t>
            </a:r>
            <a:r>
              <a:rPr lang="zh-CN" altLang="en-US" sz="1800">
                <a:latin typeface="+mn-ea"/>
              </a:rPr>
              <a:t>，区间求最值问题。</a:t>
            </a:r>
            <a:endParaRPr lang="zh-CN" altLang="en-US" sz="1800">
              <a:latin typeface="+mn-ea"/>
            </a:endParaRPr>
          </a:p>
          <a:p>
            <a:pPr fontAlgn="auto">
              <a:lnSpc>
                <a:spcPct val="150000"/>
              </a:lnSpc>
            </a:pPr>
            <a:endParaRPr lang="zh-CN" altLang="en-US" sz="1800">
              <a:latin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/>
              <a:t>Q</a:t>
            </a:r>
            <a:r>
              <a:rPr lang="zh-CN" altLang="en-US"/>
              <a:t>：给出一个长度为</a:t>
            </a:r>
            <a:r>
              <a:rPr lang="en-US" altLang="zh-CN"/>
              <a:t>n</a:t>
            </a:r>
            <a:r>
              <a:rPr lang="zh-CN" altLang="en-US"/>
              <a:t>的数列，求第</a:t>
            </a:r>
            <a:r>
              <a:rPr lang="en-US" altLang="zh-CN"/>
              <a:t>l</a:t>
            </a:r>
            <a:r>
              <a:rPr lang="zh-CN" altLang="en-US"/>
              <a:t>位到第</a:t>
            </a:r>
            <a:r>
              <a:rPr lang="en-US" altLang="zh-CN"/>
              <a:t>r</a:t>
            </a:r>
            <a:r>
              <a:rPr lang="zh-CN" altLang="en-US"/>
              <a:t>位的最大值减最小值。</a:t>
            </a:r>
            <a:endParaRPr lang="en-US" altLang="zh-CN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举个栗子</a:t>
            </a:r>
            <a:r>
              <a:rPr lang="en-US" altLang="zh-CN" dirty="0">
                <a:latin typeface="华文中宋" panose="02010600040101010101" charset="-122"/>
                <a:ea typeface="华文中宋" panose="02010600040101010101" charset="-122"/>
              </a:rPr>
              <a:t>——RMQ</a:t>
            </a:r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问题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  <p:bldP spid="2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502920" y="1423035"/>
            <a:ext cx="8138160" cy="398653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800">
                <a:sym typeface="+mn-ea"/>
              </a:rPr>
              <a:t>将序列划分为</a:t>
            </a:r>
            <a:r>
              <a:rPr lang="en-US" altLang="zh-CN" sz="1800">
                <a:sym typeface="+mn-ea"/>
              </a:rPr>
              <a:t>sqrt(n)</a:t>
            </a:r>
            <a:r>
              <a:rPr lang="zh-CN" altLang="en-US" sz="1800">
                <a:sym typeface="+mn-ea"/>
              </a:rPr>
              <a:t>个块，每个块内有</a:t>
            </a:r>
            <a:r>
              <a:rPr lang="en-US" altLang="zh-CN" sz="1800">
                <a:sym typeface="+mn-ea"/>
              </a:rPr>
              <a:t>sqrt(n)</a:t>
            </a:r>
            <a:r>
              <a:rPr lang="zh-CN" altLang="en-US" sz="1800">
                <a:sym typeface="+mn-ea"/>
              </a:rPr>
              <a:t>个元素。然后，对于每个块，预处理出块内的最小值。同时，还需要预处理出每个块的起始位置和结束位置。</a:t>
            </a:r>
            <a:endParaRPr lang="zh-CN" altLang="en-US" sz="1800"/>
          </a:p>
          <a:p>
            <a:pPr fontAlgn="auto">
              <a:lnSpc>
                <a:spcPct val="150000"/>
              </a:lnSpc>
            </a:pPr>
            <a:endParaRPr lang="en-US" altLang="zh-CN" sz="1800"/>
          </a:p>
          <a:p>
            <a:pPr fontAlgn="auto">
              <a:lnSpc>
                <a:spcPct val="150000"/>
              </a:lnSpc>
            </a:pPr>
            <a:r>
              <a:rPr lang="zh-CN" altLang="en-US" sz="1800">
                <a:sym typeface="+mn-ea"/>
              </a:rPr>
              <a:t>查询某个区间的最小值时，首先找到区间内的第一个块和最后一个块，然后分别计算区间内的块内最小值、块之间的最小值和块外的最小值。最终的最小值就是这三个值中的最小值。</a:t>
            </a:r>
            <a:endParaRPr lang="zh-CN" altLang="en-US" sz="1800"/>
          </a:p>
          <a:p>
            <a:pPr fontAlgn="auto">
              <a:lnSpc>
                <a:spcPct val="150000"/>
              </a:lnSpc>
            </a:pPr>
            <a:endParaRPr lang="en-US" altLang="zh-CN"/>
          </a:p>
          <a:p>
            <a:endParaRPr lang="en-US" altLang="zh-CN" dirty="0">
              <a:latin typeface="Consolas" panose="020B0609020204030204" pitchFamily="49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举个栗子</a:t>
            </a:r>
            <a:r>
              <a:rPr lang="en-US" altLang="zh-CN" dirty="0">
                <a:latin typeface="华文中宋" panose="02010600040101010101" charset="-122"/>
                <a:ea typeface="华文中宋" panose="02010600040101010101" charset="-122"/>
              </a:rPr>
              <a:t>——RMQ</a:t>
            </a:r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问题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  <p:bldP spid="2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58368" y="488406"/>
            <a:ext cx="7981998" cy="575855"/>
          </a:xfrm>
        </p:spPr>
        <p:txBody>
          <a:bodyPr/>
          <a:lstStyle/>
          <a:p>
            <a:r>
              <a:rPr kumimoji="1" lang="zh-CN" altLang="en-US" b="0" dirty="0">
                <a:latin typeface="华文中宋" panose="02010600040101010101" charset="-122"/>
                <a:ea typeface="华文中宋" panose="02010600040101010101" charset="-122"/>
              </a:rPr>
              <a:t>还有</a:t>
            </a:r>
            <a:r>
              <a:rPr kumimoji="1" lang="zh-CN" altLang="en-US" b="0" dirty="0">
                <a:latin typeface="华文中宋" panose="02010600040101010101" charset="-122"/>
                <a:ea typeface="华文中宋" panose="02010600040101010101" charset="-122"/>
              </a:rPr>
              <a:t>一个栗子</a:t>
            </a:r>
            <a:endParaRPr kumimoji="1" lang="zh-CN" altLang="en-US" b="0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graphicFrame>
        <p:nvGraphicFramePr>
          <p:cNvPr id="6" name="内容占位符 5">
            <a:hlinkClick r:id="" action="ppaction://ole?verb="/>
          </p:cNvPr>
          <p:cNvGraphicFramePr>
            <a:graphicFrameLocks noChangeAspect="1"/>
          </p:cNvGraphicFramePr>
          <p:nvPr>
            <p:ph sz="quarter" idx="15"/>
          </p:nvPr>
        </p:nvGraphicFramePr>
        <p:xfrm>
          <a:off x="2895600" y="3203575"/>
          <a:ext cx="761365" cy="295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622300" imgH="241300" progId="Equation.KSEE3">
                  <p:embed/>
                </p:oleObj>
              </mc:Choice>
              <mc:Fallback>
                <p:oleObj name="" r:id="rId1" imgW="6223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95600" y="3203575"/>
                        <a:ext cx="761365" cy="295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55454" y="1377127"/>
            <a:ext cx="8389114" cy="4648946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现在我们有一个数组，</a:t>
            </a:r>
            <a:r>
              <a:rPr lang="en-US" altLang="zh-CN"/>
              <a:t>arr={1</a:t>
            </a:r>
            <a:r>
              <a:rPr lang="zh-CN" altLang="en-US"/>
              <a:t>，</a:t>
            </a:r>
            <a:r>
              <a:rPr lang="en-US" altLang="zh-CN"/>
              <a:t>13</a:t>
            </a:r>
            <a:r>
              <a:rPr lang="zh-CN" altLang="en-US"/>
              <a:t>，</a:t>
            </a:r>
            <a:r>
              <a:rPr lang="en-US" altLang="zh-CN"/>
              <a:t>15</a:t>
            </a:r>
            <a:r>
              <a:rPr lang="zh-CN" altLang="en-US"/>
              <a:t>，</a:t>
            </a:r>
            <a:r>
              <a:rPr lang="en-US" altLang="zh-CN"/>
              <a:t>2</a:t>
            </a:r>
            <a:r>
              <a:rPr lang="zh-CN" altLang="en-US"/>
              <a:t>，</a:t>
            </a:r>
            <a:r>
              <a:rPr lang="en-US" altLang="zh-CN"/>
              <a:t>79</a:t>
            </a:r>
            <a:r>
              <a:rPr lang="zh-CN" altLang="en-US"/>
              <a:t>，</a:t>
            </a:r>
            <a:r>
              <a:rPr lang="en-US" altLang="zh-CN"/>
              <a:t>9</a:t>
            </a:r>
            <a:r>
              <a:rPr lang="zh-CN" altLang="en-US"/>
              <a:t>，</a:t>
            </a:r>
            <a:r>
              <a:rPr lang="en-US" altLang="zh-CN"/>
              <a:t>223</a:t>
            </a:r>
            <a:r>
              <a:rPr lang="zh-CN" altLang="en-US"/>
              <a:t>，</a:t>
            </a:r>
            <a:r>
              <a:rPr lang="en-US" altLang="zh-CN"/>
              <a:t> 54</a:t>
            </a:r>
            <a:r>
              <a:rPr lang="zh-CN" altLang="en-US"/>
              <a:t>，</a:t>
            </a:r>
            <a:r>
              <a:rPr lang="en-US" altLang="zh-CN"/>
              <a:t>6</a:t>
            </a:r>
            <a:r>
              <a:rPr lang="zh-CN" altLang="en-US"/>
              <a:t>，</a:t>
            </a:r>
            <a:r>
              <a:rPr lang="en-US" altLang="zh-CN"/>
              <a:t>10}</a:t>
            </a:r>
            <a:r>
              <a:rPr lang="zh-CN" altLang="en-US"/>
              <a:t>，我们要对其多次进行区间修改</a:t>
            </a:r>
            <a:r>
              <a:rPr lang="en-US" altLang="zh-CN"/>
              <a:t>/</a:t>
            </a:r>
            <a:r>
              <a:rPr lang="zh-CN" altLang="en-US"/>
              <a:t>单点修改</a:t>
            </a:r>
            <a:r>
              <a:rPr lang="en-US" altLang="zh-CN"/>
              <a:t>/</a:t>
            </a:r>
            <a:r>
              <a:rPr lang="zh-CN" altLang="en-US"/>
              <a:t>区间查询元素的</a:t>
            </a:r>
            <a:r>
              <a:rPr lang="zh-CN" altLang="en-US"/>
              <a:t>和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首先，确定块的大小，</a:t>
            </a:r>
            <a:endParaRPr lang="zh-CN" altLang="en-US"/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/>
              <a:t>通常我们设置块大小</a:t>
            </a:r>
            <a:r>
              <a:rPr lang="en-US" altLang="zh-CN"/>
              <a:t>             </a:t>
            </a:r>
            <a:endParaRPr lang="en-US" altLang="zh-CN"/>
          </a:p>
          <a:p>
            <a:pPr fontAlgn="auto">
              <a:lnSpc>
                <a:spcPct val="150000"/>
              </a:lnSpc>
            </a:pPr>
            <a:r>
              <a:rPr lang="zh-CN" altLang="en-US"/>
              <a:t>预处理块</a:t>
            </a:r>
            <a:endParaRPr lang="en-US" altLang="zh-CN"/>
          </a:p>
          <a:p>
            <a:pPr marL="0" indent="0" fontAlgn="auto">
              <a:lnSpc>
                <a:spcPct val="150000"/>
              </a:lnSpc>
              <a:buNone/>
            </a:pPr>
            <a:endParaRPr lang="en-US" altLang="zh-CN"/>
          </a:p>
          <a:p>
            <a:pPr marL="0" indent="0" fontAlgn="auto">
              <a:lnSpc>
                <a:spcPct val="150000"/>
              </a:lnSpc>
              <a:buNone/>
            </a:pPr>
            <a:endParaRPr lang="en-US" altLang="zh-CN"/>
          </a:p>
          <a:p>
            <a:pPr marL="0" indent="0" fontAlgn="auto">
              <a:lnSpc>
                <a:spcPct val="150000"/>
              </a:lnSpc>
              <a:buNone/>
            </a:pPr>
            <a:endParaRPr lang="en-US" alt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85" y="4738370"/>
            <a:ext cx="4194175" cy="88582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5325" y="2603500"/>
            <a:ext cx="4205605" cy="19030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uiExpand="1" build="p"/>
      <p:bldP spid="4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58368" y="488406"/>
            <a:ext cx="7981998" cy="575855"/>
          </a:xfrm>
        </p:spPr>
        <p:txBody>
          <a:bodyPr/>
          <a:lstStyle/>
          <a:p>
            <a:r>
              <a:rPr kumimoji="1" lang="zh-CN" altLang="en-US" b="0" dirty="0">
                <a:latin typeface="华文中宋" panose="02010600040101010101" charset="-122"/>
                <a:ea typeface="华文中宋" panose="02010600040101010101" charset="-122"/>
              </a:rPr>
              <a:t>还有</a:t>
            </a:r>
            <a:r>
              <a:rPr kumimoji="1" lang="zh-CN" altLang="en-US" b="0" dirty="0">
                <a:latin typeface="华文中宋" panose="02010600040101010101" charset="-122"/>
                <a:ea typeface="华文中宋" panose="02010600040101010101" charset="-122"/>
              </a:rPr>
              <a:t>一个栗子</a:t>
            </a:r>
            <a:endParaRPr kumimoji="1" lang="zh-CN" altLang="en-US" b="0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73869" y="1178372"/>
            <a:ext cx="8389114" cy="4648946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区间查询：</a:t>
            </a:r>
            <a:endParaRPr lang="zh-CN" altLang="en-US"/>
          </a:p>
          <a:p>
            <a:pPr marL="0"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/>
              <a:t>- </a:t>
            </a:r>
            <a:r>
              <a:rPr lang="zh-CN" altLang="en-US"/>
              <a:t>先处理不完整的</a:t>
            </a:r>
            <a:r>
              <a:rPr lang="zh-CN" altLang="en-US"/>
              <a:t>块</a:t>
            </a:r>
            <a:endParaRPr lang="zh-CN" altLang="en-US"/>
          </a:p>
          <a:p>
            <a:pPr marL="0"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/>
              <a:t>- </a:t>
            </a:r>
            <a:r>
              <a:rPr lang="zh-CN" altLang="en-US"/>
              <a:t>使用完整的块的</a:t>
            </a:r>
            <a:r>
              <a:rPr lang="zh-CN" altLang="en-US" b="1"/>
              <a:t>预处理</a:t>
            </a:r>
            <a:r>
              <a:rPr lang="zh-CN" altLang="en-US"/>
              <a:t>结果</a:t>
            </a:r>
            <a:r>
              <a:rPr lang="en-US" altLang="zh-CN"/>
              <a:t> 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区间修改：</a:t>
            </a:r>
            <a:r>
              <a:rPr lang="en-US" altLang="zh-CN"/>
              <a:t> </a:t>
            </a:r>
            <a:r>
              <a:rPr lang="zh-CN" altLang="en-US"/>
              <a:t>修改相应的块的结果</a:t>
            </a:r>
            <a:endParaRPr lang="zh-CN" altLang="en-US"/>
          </a:p>
          <a:p>
            <a:pPr marL="0" indent="0" fontAlgn="auto">
              <a:lnSpc>
                <a:spcPct val="150000"/>
              </a:lnSpc>
              <a:buNone/>
            </a:pPr>
            <a:endParaRPr lang="en-US" altLang="zh-CN"/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/>
              <a:t>ps</a:t>
            </a:r>
            <a:r>
              <a:rPr lang="zh-CN" altLang="en-US"/>
              <a:t>：复杂度？</a:t>
            </a:r>
            <a:endParaRPr lang="zh-CN" altLang="en-US"/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/>
              <a:t>查询</a:t>
            </a:r>
            <a:r>
              <a:rPr lang="en-US" altLang="zh-CN"/>
              <a:t> &amp; </a:t>
            </a:r>
            <a:r>
              <a:rPr lang="zh-CN" altLang="en-US"/>
              <a:t>修改：都只是对块进行操作，复杂度</a:t>
            </a:r>
            <a:r>
              <a:rPr lang="en-US" altLang="zh-CN"/>
              <a:t>O(</a:t>
            </a:r>
            <a:r>
              <a:rPr lang="en-US" altLang="zh-CN"/>
              <a:t>sqrt(n))</a:t>
            </a:r>
            <a:endParaRPr lang="en-US" altLang="zh-CN"/>
          </a:p>
          <a:p>
            <a:pPr marL="0" indent="0" fontAlgn="auto">
              <a:lnSpc>
                <a:spcPct val="150000"/>
              </a:lnSpc>
              <a:buNone/>
            </a:pPr>
            <a:endParaRPr lang="en-US" altLang="zh-CN"/>
          </a:p>
          <a:p>
            <a:pPr marL="0" indent="0" fontAlgn="auto">
              <a:lnSpc>
                <a:spcPct val="150000"/>
              </a:lnSpc>
              <a:buNone/>
            </a:pPr>
            <a:endParaRPr lang="en-US" altLang="zh-CN"/>
          </a:p>
          <a:p>
            <a:pPr marL="0" indent="0" fontAlgn="auto">
              <a:lnSpc>
                <a:spcPct val="150000"/>
              </a:lnSpc>
              <a:buNone/>
            </a:pPr>
            <a:endParaRPr lang="en-US" altLang="zh-CN"/>
          </a:p>
        </p:txBody>
      </p:sp>
      <p:pic>
        <p:nvPicPr>
          <p:cNvPr id="2" name="内容占位符 1"/>
          <p:cNvPicPr>
            <a:picLocks noChangeAspect="1"/>
          </p:cNvPicPr>
          <p:nvPr>
            <p:ph sz="quarter" idx="15"/>
          </p:nvPr>
        </p:nvPicPr>
        <p:blipFill>
          <a:blip r:embed="rId1"/>
          <a:stretch>
            <a:fillRect/>
          </a:stretch>
        </p:blipFill>
        <p:spPr>
          <a:xfrm>
            <a:off x="5003800" y="3082290"/>
            <a:ext cx="2228215" cy="3467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uiExpand="1" build="p"/>
      <p:bldP spid="4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502920" y="1141730"/>
            <a:ext cx="8138160" cy="4439285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ea"/>
                <a:cs typeface="+mn-ea"/>
              </a:rPr>
              <a:t>一个长为</a:t>
            </a:r>
            <a:r>
              <a:rPr lang="en-US" altLang="zh-CN" dirty="0">
                <a:latin typeface="+mn-ea"/>
                <a:cs typeface="+mn-ea"/>
              </a:rPr>
              <a:t>n</a:t>
            </a:r>
            <a:r>
              <a:rPr lang="zh-CN" altLang="en-US" dirty="0">
                <a:latin typeface="+mn-ea"/>
                <a:cs typeface="+mn-ea"/>
              </a:rPr>
              <a:t>的序列，进行</a:t>
            </a:r>
            <a:r>
              <a:rPr lang="en-US" altLang="zh-CN" dirty="0">
                <a:latin typeface="+mn-ea"/>
                <a:cs typeface="+mn-ea"/>
              </a:rPr>
              <a:t>m</a:t>
            </a:r>
            <a:r>
              <a:rPr lang="zh-CN" altLang="en-US" dirty="0">
                <a:latin typeface="+mn-ea"/>
                <a:cs typeface="+mn-ea"/>
              </a:rPr>
              <a:t>次操作，操作涉及区间</a:t>
            </a:r>
            <a:r>
              <a:rPr lang="zh-CN" altLang="en-US" dirty="0">
                <a:latin typeface="+mn-ea"/>
                <a:cs typeface="+mn-ea"/>
              </a:rPr>
              <a:t>加减法、询问区间中小于某个值</a:t>
            </a:r>
            <a:r>
              <a:rPr lang="en-US" altLang="zh-CN" dirty="0">
                <a:latin typeface="+mn-ea"/>
                <a:cs typeface="+mn-ea"/>
              </a:rPr>
              <a:t>x</a:t>
            </a:r>
            <a:r>
              <a:rPr lang="zh-CN" altLang="en-US" dirty="0">
                <a:latin typeface="+mn-ea"/>
                <a:cs typeface="+mn-ea"/>
              </a:rPr>
              <a:t>的</a:t>
            </a:r>
            <a:r>
              <a:rPr lang="zh-CN" altLang="en-US" dirty="0">
                <a:latin typeface="+mn-ea"/>
                <a:cs typeface="+mn-ea"/>
              </a:rPr>
              <a:t>个数</a:t>
            </a:r>
            <a:endParaRPr lang="zh-CN" altLang="en-US" dirty="0">
              <a:latin typeface="+mn-ea"/>
              <a:cs typeface="+mn-ea"/>
            </a:endParaRPr>
          </a:p>
          <a:p>
            <a:r>
              <a:rPr lang="en-US" altLang="zh-CN" dirty="0">
                <a:latin typeface="+mn-ea"/>
                <a:cs typeface="+mn-ea"/>
              </a:rPr>
              <a:t>Q1</a:t>
            </a:r>
            <a:r>
              <a:rPr lang="zh-CN" altLang="en-US" dirty="0">
                <a:latin typeface="+mn-ea"/>
                <a:cs typeface="+mn-ea"/>
              </a:rPr>
              <a:t>：如何处理区间</a:t>
            </a:r>
            <a:r>
              <a:rPr lang="zh-CN" altLang="en-US" dirty="0">
                <a:latin typeface="+mn-ea"/>
                <a:cs typeface="+mn-ea"/>
              </a:rPr>
              <a:t>加减法？</a:t>
            </a:r>
            <a:endParaRPr lang="zh-CN" altLang="en-US" dirty="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dirty="0">
              <a:latin typeface="+mn-ea"/>
              <a:cs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charset="-122"/>
                <a:ea typeface="华文中宋" panose="02010600040101010101" charset="-122"/>
              </a:rPr>
              <a:t>怎么还有一个栗子</a:t>
            </a:r>
            <a:endParaRPr lang="zh-CN" altLang="en-US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6" name="内容占位符 5"/>
          <p:cNvPicPr>
            <a:picLocks noChangeAspect="1"/>
          </p:cNvPicPr>
          <p:nvPr>
            <p:ph sz="quarter" idx="15"/>
          </p:nvPr>
        </p:nvPicPr>
        <p:blipFill>
          <a:blip r:embed="rId1"/>
          <a:stretch>
            <a:fillRect/>
          </a:stretch>
        </p:blipFill>
        <p:spPr>
          <a:xfrm>
            <a:off x="732155" y="4128135"/>
            <a:ext cx="4157980" cy="25628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58495" y="2277110"/>
            <a:ext cx="5786120" cy="189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维护一个</a:t>
            </a:r>
            <a:r>
              <a:rPr lang="zh-CN" altLang="en-US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加减法</a:t>
            </a:r>
            <a:r>
              <a:rPr lang="en-US" altLang="zh-CN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tag</a:t>
            </a:r>
            <a:r>
              <a:rPr lang="zh-CN" altLang="en-US" sz="24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数组</a:t>
            </a:r>
            <a:endParaRPr lang="zh-CN" altLang="en-US" sz="2400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/>
                </a:solidFill>
                <a:latin typeface="+mn-ea"/>
                <a:cs typeface="华文中宋" panose="02010600040101010101" charset="-122"/>
              </a:rPr>
              <a:t>对于整块，直接把值加到</a:t>
            </a:r>
            <a:r>
              <a:rPr lang="en-US" altLang="zh-CN">
                <a:solidFill>
                  <a:schemeClr val="tx1"/>
                </a:solidFill>
                <a:latin typeface="+mn-ea"/>
                <a:cs typeface="华文中宋" panose="02010600040101010101" charset="-122"/>
              </a:rPr>
              <a:t>tag</a:t>
            </a:r>
            <a:r>
              <a:rPr lang="zh-CN" altLang="en-US">
                <a:solidFill>
                  <a:schemeClr val="tx1"/>
                </a:solidFill>
                <a:latin typeface="+mn-ea"/>
                <a:cs typeface="华文中宋" panose="02010600040101010101" charset="-122"/>
              </a:rPr>
              <a:t>数组上</a:t>
            </a:r>
            <a:endParaRPr lang="zh-CN" altLang="en-US">
              <a:solidFill>
                <a:schemeClr val="tx1"/>
              </a:solidFill>
              <a:latin typeface="+mn-ea"/>
              <a:cs typeface="华文中宋" panose="02010600040101010101" charset="-122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/>
                </a:solidFill>
                <a:latin typeface="+mn-ea"/>
                <a:cs typeface="华文中宋" panose="02010600040101010101" charset="-122"/>
              </a:rPr>
              <a:t>对于散块，暴力修改元素的</a:t>
            </a:r>
            <a:r>
              <a:rPr lang="zh-CN" altLang="en-US">
                <a:solidFill>
                  <a:schemeClr val="tx1"/>
                </a:solidFill>
                <a:latin typeface="+mn-ea"/>
                <a:cs typeface="华文中宋" panose="02010600040101010101" charset="-122"/>
              </a:rPr>
              <a:t>值</a:t>
            </a:r>
            <a:endParaRPr lang="zh-CN" altLang="en-US">
              <a:solidFill>
                <a:schemeClr val="tx1"/>
              </a:solidFill>
              <a:latin typeface="+mn-ea"/>
              <a:cs typeface="华文中宋" panose="02010600040101010101" charset="-122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/>
                </a:solidFill>
                <a:latin typeface="+mn-ea"/>
                <a:cs typeface="华文中宋" panose="02010600040101010101" charset="-122"/>
              </a:rPr>
              <a:t>在询问时，把返回的元素加上所在块的</a:t>
            </a:r>
            <a:r>
              <a:rPr lang="en-US" altLang="zh-CN">
                <a:solidFill>
                  <a:schemeClr val="tx1"/>
                </a:solidFill>
                <a:latin typeface="+mn-ea"/>
                <a:cs typeface="华文中宋" panose="02010600040101010101" charset="-122"/>
              </a:rPr>
              <a:t>tag</a:t>
            </a:r>
            <a:r>
              <a:rPr lang="zh-CN" altLang="en-US">
                <a:solidFill>
                  <a:schemeClr val="tx1"/>
                </a:solidFill>
                <a:latin typeface="+mn-ea"/>
                <a:cs typeface="华文中宋" panose="02010600040101010101" charset="-122"/>
              </a:rPr>
              <a:t>标记</a:t>
            </a:r>
            <a:endParaRPr lang="zh-CN" altLang="en-US">
              <a:solidFill>
                <a:schemeClr val="tx1"/>
              </a:solidFill>
              <a:latin typeface="+mn-ea"/>
              <a:cs typeface="华文中宋" panose="0201060004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93995" y="4637405"/>
            <a:ext cx="364807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/>
              <a:t>思考：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乘除操作的</a:t>
            </a:r>
            <a:r>
              <a:rPr lang="en-US" altLang="zh-CN"/>
              <a:t>tag</a:t>
            </a:r>
            <a:r>
              <a:rPr lang="zh-CN" altLang="en-US"/>
              <a:t>应该如何处理？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开方呢？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  <p:bldP spid="2" grpId="1" build="p"/>
      <p:bldP spid="4" grpId="0"/>
      <p:bldP spid="4" grpId="1"/>
      <p:bldP spid="7" grpId="0"/>
      <p:bldP spid="7" grpId="1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1826</Words>
  <Application>WPS 演示</Application>
  <PresentationFormat>全屏显示(4:3)</PresentationFormat>
  <Paragraphs>170</Paragraphs>
  <Slides>19</Slides>
  <Notes>10</Notes>
  <HiddenSlides>1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9" baseType="lpstr">
      <vt:lpstr>Arial</vt:lpstr>
      <vt:lpstr>宋体</vt:lpstr>
      <vt:lpstr>Wingdings</vt:lpstr>
      <vt:lpstr>阿里巴巴普惠体 R</vt:lpstr>
      <vt:lpstr>阿里巴巴普惠体 B</vt:lpstr>
      <vt:lpstr>阿里巴巴普惠体 M</vt:lpstr>
      <vt:lpstr>华文中宋</vt:lpstr>
      <vt:lpstr>Consolas</vt:lpstr>
      <vt:lpstr>-apple-system</vt:lpstr>
      <vt:lpstr>Wingdings</vt:lpstr>
      <vt:lpstr>微软雅黑</vt:lpstr>
      <vt:lpstr>Arial Unicode MS</vt:lpstr>
      <vt:lpstr>等线 Light</vt:lpstr>
      <vt:lpstr>Calibri Light</vt:lpstr>
      <vt:lpstr>等线</vt:lpstr>
      <vt:lpstr>Calibri</vt:lpstr>
      <vt:lpstr>Segoe Print</vt:lpstr>
      <vt:lpstr>Office 主题​​</vt:lpstr>
      <vt:lpstr>Equation.KSEE3</vt:lpstr>
      <vt:lpstr>Equation.KSEE3</vt:lpstr>
      <vt:lpstr>PowerPoint 演示文稿</vt:lpstr>
      <vt:lpstr>块状链表（Unrolled Linked List）</vt:lpstr>
      <vt:lpstr>什么是分块</vt:lpstr>
      <vt:lpstr>区间问题</vt:lpstr>
      <vt:lpstr>举个栗子——RMQ问题</vt:lpstr>
      <vt:lpstr>举个栗子——RMQ问题</vt:lpstr>
      <vt:lpstr>还有一个栗子</vt:lpstr>
      <vt:lpstr>还有一个栗子</vt:lpstr>
      <vt:lpstr>怎么还有一个栗子</vt:lpstr>
      <vt:lpstr>怎么还有一个栗子</vt:lpstr>
      <vt:lpstr>怎么还有一个栗子</vt:lpstr>
      <vt:lpstr>有一颗变异的栗子</vt:lpstr>
      <vt:lpstr>一个优化算法（了解）</vt:lpstr>
      <vt:lpstr>一个优化算法（了解）</vt:lpstr>
      <vt:lpstr>代码示例（根号分治）</vt:lpstr>
      <vt:lpstr>In the future...</vt:lpstr>
      <vt:lpstr>Review</vt:lpstr>
      <vt:lpstr>负责助教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块状链表</dc:title>
  <dc:creator>晓泽 范</dc:creator>
  <cp:lastModifiedBy>李芷妍</cp:lastModifiedBy>
  <cp:revision>229</cp:revision>
  <dcterms:created xsi:type="dcterms:W3CDTF">2024-12-02T06:07:00Z</dcterms:created>
  <dcterms:modified xsi:type="dcterms:W3CDTF">2025-03-02T08:17:06Z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CE2DBA902E3E4048B313682430CBAAF1_13</vt:lpwstr>
  </property>
  <property fmtid="{D5CDD505-2E9C-101B-9397-08002B2CF9AE}" pid="3" name="KSOProductBuildVer">
    <vt:lpwstr>2052-12.1.0.20305</vt:lpwstr>
  </property>
</Properties>
</file>