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0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72" r:id="rId12"/>
    <p:sldId id="266" r:id="rId13"/>
    <p:sldId id="269" r:id="rId14"/>
    <p:sldId id="267" r:id="rId15"/>
    <p:sldId id="271" r:id="rId16"/>
    <p:sldId id="273" r:id="rId17"/>
    <p:sldId id="274" r:id="rId18"/>
    <p:sldId id="275" r:id="rId19"/>
    <p:sldId id="293" r:id="rId20"/>
    <p:sldId id="276" r:id="rId21"/>
    <p:sldId id="277" r:id="rId22"/>
    <p:sldId id="298" r:id="rId23"/>
    <p:sldId id="278" r:id="rId24"/>
    <p:sldId id="279" r:id="rId25"/>
    <p:sldId id="281" r:id="rId26"/>
    <p:sldId id="282" r:id="rId27"/>
    <p:sldId id="299" r:id="rId28"/>
    <p:sldId id="283" r:id="rId29"/>
    <p:sldId id="284" r:id="rId30"/>
    <p:sldId id="285" r:id="rId31"/>
    <p:sldId id="286" r:id="rId32"/>
    <p:sldId id="287" r:id="rId33"/>
    <p:sldId id="288" r:id="rId34"/>
    <p:sldId id="296" r:id="rId35"/>
    <p:sldId id="289" r:id="rId36"/>
    <p:sldId id="290" r:id="rId37"/>
    <p:sldId id="297" r:id="rId38"/>
    <p:sldId id="291" r:id="rId39"/>
    <p:sldId id="268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 varScale="1">
        <p:scale>
          <a:sx n="71" d="100"/>
          <a:sy n="71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27793E-2A3E-4D4D-BCBE-26A7656F95C6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A0426DE-4378-48CD-8CBB-F2E4C4EFC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E84C42-5647-43AD-BFD7-6ABA3D2B6009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638CB-DF13-41CB-B4F1-42F7173594B7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338DA-94C3-43EC-92B9-18A5E67A7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D3D6E-6880-46F2-BCED-E99DCAAE8E08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F9EC3-6236-4793-ABB5-37F1D592C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55578-AF1F-4D7B-8169-F40D31A6780D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C73CB-DE70-45AF-A510-47EADD48E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C2DBD-A863-4BEB-BDD8-63776CA03058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BFC3B-B0FB-4ED9-BBD1-F2C2BFBDF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03A62-227C-4684-9154-86A89726FF3C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71AAD-6ECA-4C7D-A1AA-DB5620483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92F79-D1EF-45D5-BA6D-DC34C51FCE0D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4F2A-D8C0-4585-9B42-6CA32CAA3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91000-0662-4AF9-880C-E462FB6746AA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55CA5-4962-4021-9226-8A7CB2B44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DD5A9-0B73-48C8-BFFD-2A5019BF1C8E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FB545-4F5C-42F7-90AD-40B32230B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ADB13-D98A-4BA2-936D-4F787525160D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7FC47-0F22-4880-AF65-5E2E047E8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50BD3-DA69-4404-9BAE-5B216C38D9A0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71CA8-27F3-4F15-9190-68E57DAD7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3574C-FAB7-4A12-9461-A40662C86EE2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B40D9-117D-492A-A3E1-2A296628C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3EFF39-6D85-45A2-BB22-D2B301999380}" type="datetimeFigureOut">
              <a:rPr lang="en-US"/>
              <a:pPr>
                <a:defRPr/>
              </a:pPr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B49BAC6-348C-43B8-BAEF-BC91947C3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large_AKiX_79275h19816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50292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867400" y="1047750"/>
            <a:ext cx="2895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>
                <a:latin typeface="Calibri" pitchFamily="34" charset="0"/>
                <a:ea typeface="微软雅黑" pitchFamily="34" charset="-122"/>
              </a:rPr>
              <a:t>张培超</a:t>
            </a:r>
          </a:p>
          <a:p>
            <a:endParaRPr lang="zh-CN" altLang="en-US" sz="2800">
              <a:latin typeface="Calibri" pitchFamily="34" charset="0"/>
              <a:ea typeface="微软雅黑" pitchFamily="34" charset="-122"/>
            </a:endParaRPr>
          </a:p>
          <a:p>
            <a:r>
              <a:rPr lang="en-US" altLang="zh-CN" sz="2800">
                <a:latin typeface="Calibri" pitchFamily="34" charset="0"/>
              </a:rPr>
              <a:t>2008-2009(Seed)</a:t>
            </a:r>
          </a:p>
          <a:p>
            <a:r>
              <a:rPr lang="en-US" altLang="zh-CN" sz="2800" i="1">
                <a:latin typeface="Calibri" pitchFamily="34" charset="0"/>
              </a:rPr>
              <a:t>Jakarta</a:t>
            </a:r>
            <a:r>
              <a:rPr lang="en-US" altLang="zh-CN" sz="2800">
                <a:latin typeface="Calibri" pitchFamily="34" charset="0"/>
              </a:rPr>
              <a:t> 2</a:t>
            </a:r>
            <a:r>
              <a:rPr lang="en-US" altLang="zh-CN" sz="2800" baseline="30000">
                <a:latin typeface="Calibri" pitchFamily="34" charset="0"/>
              </a:rPr>
              <a:t>nd</a:t>
            </a:r>
          </a:p>
          <a:p>
            <a:r>
              <a:rPr lang="en-US" altLang="zh-CN" sz="2800" i="1">
                <a:latin typeface="Calibri" pitchFamily="34" charset="0"/>
              </a:rPr>
              <a:t>Chengdu</a:t>
            </a:r>
            <a:r>
              <a:rPr lang="en-US" altLang="zh-CN" sz="2800">
                <a:latin typeface="Calibri" pitchFamily="34" charset="0"/>
              </a:rPr>
              <a:t> 13</a:t>
            </a:r>
            <a:r>
              <a:rPr lang="en-US" altLang="zh-CN" sz="2800" baseline="30000">
                <a:latin typeface="Calibri" pitchFamily="34" charset="0"/>
              </a:rPr>
              <a:t>th</a:t>
            </a:r>
          </a:p>
          <a:p>
            <a:endParaRPr lang="en-US" altLang="zh-CN" sz="2800">
              <a:latin typeface="Calibri" pitchFamily="34" charset="0"/>
            </a:endParaRPr>
          </a:p>
          <a:p>
            <a:endParaRPr lang="en-US" altLang="zh-CN" sz="2800">
              <a:latin typeface="Calibri" pitchFamily="34" charset="0"/>
            </a:endParaRPr>
          </a:p>
          <a:p>
            <a:r>
              <a:rPr lang="en-US" altLang="zh-CN" sz="2800">
                <a:latin typeface="Calibri" pitchFamily="34" charset="0"/>
              </a:rPr>
              <a:t>bbsID: failedstar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491038" y="4433888"/>
            <a:ext cx="39671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>
                <a:latin typeface="Calibri" pitchFamily="34" charset="0"/>
              </a:rPr>
              <a:t>starforever00@gmail.com</a:t>
            </a:r>
            <a:endParaRPr lang="zh-CN" alt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mtClean="0"/>
              <a:t>Funny Problems for Beginners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Peichao</a:t>
            </a:r>
            <a:r>
              <a:rPr lang="en-US" dirty="0" smtClean="0"/>
              <a:t> Zhang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Uncle </a:t>
            </a:r>
            <a:r>
              <a:rPr lang="en-US" dirty="0" err="1" smtClean="0"/>
              <a:t>Vasya</a:t>
            </a:r>
            <a:r>
              <a:rPr lang="en-US" dirty="0" smtClean="0"/>
              <a:t> and Bags for Potatoes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SGU 238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N different bags</a:t>
            </a:r>
          </a:p>
          <a:p>
            <a:r>
              <a:rPr lang="en-US" altLang="zh-CN" smtClean="0"/>
              <a:t>some bags on the floor</a:t>
            </a:r>
          </a:p>
          <a:p>
            <a:r>
              <a:rPr lang="en-US" altLang="zh-CN" smtClean="0"/>
              <a:t>some bags in the other bags</a:t>
            </a:r>
          </a:p>
          <a:p>
            <a:r>
              <a:rPr lang="en-US" altLang="zh-CN" smtClean="0"/>
              <a:t>one can do the following operation at each turn</a:t>
            </a:r>
          </a:p>
        </p:txBody>
      </p:sp>
      <p:grpSp>
        <p:nvGrpSpPr>
          <p:cNvPr id="17411" name="Group 14"/>
          <p:cNvGrpSpPr>
            <a:grpSpLocks/>
          </p:cNvGrpSpPr>
          <p:nvPr/>
        </p:nvGrpSpPr>
        <p:grpSpPr bwMode="auto">
          <a:xfrm>
            <a:off x="457200" y="4724400"/>
            <a:ext cx="8077200" cy="1676400"/>
            <a:chOff x="457200" y="4724400"/>
            <a:chExt cx="8077200" cy="1676400"/>
          </a:xfrm>
        </p:grpSpPr>
        <p:sp>
          <p:nvSpPr>
            <p:cNvPr id="6" name="Rounded Rectangle 5"/>
            <p:cNvSpPr/>
            <p:nvPr/>
          </p:nvSpPr>
          <p:spPr>
            <a:xfrm>
              <a:off x="2209800" y="4724400"/>
              <a:ext cx="1905000" cy="16764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648200" y="4724400"/>
              <a:ext cx="1905000" cy="16764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457200" y="64008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2438400" y="50292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953000" y="50292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715000" y="50292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743200" y="54102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select some bag and open it</a:t>
            </a:r>
          </a:p>
          <a:p>
            <a:r>
              <a:rPr lang="en-US" altLang="zh-CN" smtClean="0"/>
              <a:t>put all other bags originally on the floor into the selected bag</a:t>
            </a:r>
          </a:p>
          <a:p>
            <a:r>
              <a:rPr lang="en-US" altLang="zh-CN" smtClean="0"/>
              <a:t>pour all bags originally inside the selected bag to the floor</a:t>
            </a:r>
          </a:p>
        </p:txBody>
      </p:sp>
      <p:grpSp>
        <p:nvGrpSpPr>
          <p:cNvPr id="18435" name="Group 21"/>
          <p:cNvGrpSpPr>
            <a:grpSpLocks/>
          </p:cNvGrpSpPr>
          <p:nvPr/>
        </p:nvGrpSpPr>
        <p:grpSpPr bwMode="auto">
          <a:xfrm>
            <a:off x="457200" y="4724400"/>
            <a:ext cx="8077200" cy="1676400"/>
            <a:chOff x="457200" y="4724400"/>
            <a:chExt cx="8077200" cy="1676400"/>
          </a:xfrm>
        </p:grpSpPr>
        <p:sp>
          <p:nvSpPr>
            <p:cNvPr id="23" name="Rounded Rectangle 22"/>
            <p:cNvSpPr/>
            <p:nvPr/>
          </p:nvSpPr>
          <p:spPr>
            <a:xfrm>
              <a:off x="2209800" y="4724400"/>
              <a:ext cx="1905000" cy="16764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648200" y="4724400"/>
              <a:ext cx="1905000" cy="16764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457200" y="64008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ounded Rectangle 25"/>
            <p:cNvSpPr/>
            <p:nvPr/>
          </p:nvSpPr>
          <p:spPr>
            <a:xfrm>
              <a:off x="2438400" y="50292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953000" y="50292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715000" y="50292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743200" y="54102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26"/>
          <p:cNvGrpSpPr>
            <a:grpSpLocks/>
          </p:cNvGrpSpPr>
          <p:nvPr/>
        </p:nvGrpSpPr>
        <p:grpSpPr bwMode="auto">
          <a:xfrm>
            <a:off x="533400" y="381000"/>
            <a:ext cx="8077200" cy="1676400"/>
            <a:chOff x="533400" y="381000"/>
            <a:chExt cx="8077200" cy="1676400"/>
          </a:xfrm>
        </p:grpSpPr>
        <p:sp>
          <p:nvSpPr>
            <p:cNvPr id="4" name="Rounded Rectangle 3"/>
            <p:cNvSpPr/>
            <p:nvPr/>
          </p:nvSpPr>
          <p:spPr>
            <a:xfrm>
              <a:off x="2286000" y="381000"/>
              <a:ext cx="1905000" cy="16764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724400" y="381000"/>
              <a:ext cx="1905000" cy="16764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33400" y="20574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2514600" y="6858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029200" y="6858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91200" y="6858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819400" y="10668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Right Arrow 10"/>
          <p:cNvSpPr/>
          <p:nvPr/>
        </p:nvSpPr>
        <p:spPr>
          <a:xfrm>
            <a:off x="1066800" y="914400"/>
            <a:ext cx="990600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533400" y="2286000"/>
            <a:ext cx="8077200" cy="1828800"/>
            <a:chOff x="533400" y="2286000"/>
            <a:chExt cx="8077200" cy="18288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2286000"/>
              <a:ext cx="3886200" cy="1828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038600" y="2362200"/>
              <a:ext cx="1905000" cy="16764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533400" y="41148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ounded Rectangle 14"/>
            <p:cNvSpPr/>
            <p:nvPr/>
          </p:nvSpPr>
          <p:spPr>
            <a:xfrm>
              <a:off x="2514600" y="26670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343400" y="26670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105400" y="26670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819400" y="30480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533400" y="4495800"/>
            <a:ext cx="8077200" cy="1828800"/>
            <a:chOff x="533400" y="4495800"/>
            <a:chExt cx="8077200" cy="1828800"/>
          </a:xfrm>
        </p:grpSpPr>
        <p:sp>
          <p:nvSpPr>
            <p:cNvPr id="20" name="Rounded Rectangle 19"/>
            <p:cNvSpPr/>
            <p:nvPr/>
          </p:nvSpPr>
          <p:spPr>
            <a:xfrm>
              <a:off x="2133600" y="4495800"/>
              <a:ext cx="2362200" cy="1828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362200" y="4572000"/>
              <a:ext cx="1905000" cy="16764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876800" y="50292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667000" y="48768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3429000" y="48768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181600" y="54102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533400" y="63246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18"/>
          <p:cNvGrpSpPr>
            <a:grpSpLocks/>
          </p:cNvGrpSpPr>
          <p:nvPr/>
        </p:nvGrpSpPr>
        <p:grpSpPr bwMode="auto">
          <a:xfrm>
            <a:off x="533400" y="381000"/>
            <a:ext cx="8077200" cy="1676400"/>
            <a:chOff x="533400" y="381000"/>
            <a:chExt cx="8077200" cy="1676400"/>
          </a:xfrm>
        </p:grpSpPr>
        <p:sp>
          <p:nvSpPr>
            <p:cNvPr id="4" name="Rounded Rectangle 3"/>
            <p:cNvSpPr/>
            <p:nvPr/>
          </p:nvSpPr>
          <p:spPr>
            <a:xfrm>
              <a:off x="2286000" y="381000"/>
              <a:ext cx="1905000" cy="16764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724400" y="381000"/>
              <a:ext cx="1905000" cy="16764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33400" y="20574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2514600" y="6858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029200" y="6858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91200" y="6858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819400" y="10668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533400" y="2286000"/>
            <a:ext cx="8077200" cy="1905000"/>
            <a:chOff x="533400" y="2286000"/>
            <a:chExt cx="8077200" cy="1905000"/>
          </a:xfrm>
        </p:grpSpPr>
        <p:sp>
          <p:nvSpPr>
            <p:cNvPr id="28" name="Rounded Rectangle 27"/>
            <p:cNvSpPr/>
            <p:nvPr/>
          </p:nvSpPr>
          <p:spPr>
            <a:xfrm>
              <a:off x="4800600" y="2895600"/>
              <a:ext cx="609600" cy="12954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562600" y="2895600"/>
              <a:ext cx="609600" cy="12954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133600" y="2286000"/>
              <a:ext cx="2209800" cy="1905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286000" y="2438400"/>
              <a:ext cx="1905000" cy="16764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2514600" y="2743200"/>
              <a:ext cx="1371600" cy="12954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819400" y="3124200"/>
              <a:ext cx="8382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533400" y="4191000"/>
              <a:ext cx="807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Right Arrow 19"/>
          <p:cNvSpPr/>
          <p:nvPr/>
        </p:nvSpPr>
        <p:spPr>
          <a:xfrm flipH="1">
            <a:off x="7086600" y="914400"/>
            <a:ext cx="990600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question</a:t>
            </a:r>
          </a:p>
          <a:p>
            <a:pPr lvl="1"/>
            <a:r>
              <a:rPr lang="en-US" altLang="zh-CN" smtClean="0"/>
              <a:t>if we repeatedly perform the above operation</a:t>
            </a:r>
          </a:p>
          <a:p>
            <a:pPr lvl="1"/>
            <a:r>
              <a:rPr lang="en-US" altLang="zh-CN" smtClean="0"/>
              <a:t>how many different layouts of bags can we get?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 Stragithforward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devise a way to represent the layout of bags</a:t>
            </a:r>
          </a:p>
          <a:p>
            <a:r>
              <a:rPr lang="en-US" altLang="zh-CN" smtClean="0"/>
              <a:t>maintain a collection of layouts that have been expanded</a:t>
            </a:r>
          </a:p>
          <a:p>
            <a:r>
              <a:rPr lang="en-US" altLang="zh-CN" smtClean="0"/>
              <a:t>simulate the above operation on each layout to expand the collection</a:t>
            </a:r>
          </a:p>
          <a:p>
            <a:r>
              <a:rPr lang="en-US" altLang="zh-CN" smtClean="0"/>
              <a:t>count the number of layouts in the collection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 Smart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just print N+1</a:t>
            </a:r>
          </a:p>
          <a:p>
            <a:r>
              <a:rPr lang="en-US" altLang="zh-CN" smtClean="0"/>
              <a:t>why?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tree structure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295400" y="2743200"/>
            <a:ext cx="1219200" cy="1981200"/>
            <a:chOff x="838200" y="2743200"/>
            <a:chExt cx="1219200" cy="1981200"/>
          </a:xfrm>
        </p:grpSpPr>
        <p:sp>
          <p:nvSpPr>
            <p:cNvPr id="5" name="Oval 4"/>
            <p:cNvSpPr/>
            <p:nvPr/>
          </p:nvSpPr>
          <p:spPr>
            <a:xfrm>
              <a:off x="1447800" y="2743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143000" y="3581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752600" y="3581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38200" y="4419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371600" y="4419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5" idx="4"/>
              <a:endCxn id="6" idx="0"/>
            </p:cNvCxnSpPr>
            <p:nvPr/>
          </p:nvCxnSpPr>
          <p:spPr>
            <a:xfrm rot="5400000">
              <a:off x="1181100" y="3162300"/>
              <a:ext cx="5334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5" idx="4"/>
              <a:endCxn id="7" idx="0"/>
            </p:cNvCxnSpPr>
            <p:nvPr/>
          </p:nvCxnSpPr>
          <p:spPr>
            <a:xfrm rot="16200000" flipH="1">
              <a:off x="1485900" y="3162300"/>
              <a:ext cx="5334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4"/>
              <a:endCxn id="8" idx="0"/>
            </p:cNvCxnSpPr>
            <p:nvPr/>
          </p:nvCxnSpPr>
          <p:spPr>
            <a:xfrm rot="5400000">
              <a:off x="876300" y="4000500"/>
              <a:ext cx="5334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" idx="4"/>
              <a:endCxn id="9" idx="0"/>
            </p:cNvCxnSpPr>
            <p:nvPr/>
          </p:nvCxnSpPr>
          <p:spPr>
            <a:xfrm rot="16200000" flipH="1">
              <a:off x="1143000" y="4038600"/>
              <a:ext cx="533400" cy="228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3124200" y="2743200"/>
            <a:ext cx="1981200" cy="2057400"/>
            <a:chOff x="3505200" y="2743200"/>
            <a:chExt cx="1981200" cy="2057400"/>
          </a:xfrm>
        </p:grpSpPr>
        <p:sp>
          <p:nvSpPr>
            <p:cNvPr id="15" name="Oval 14"/>
            <p:cNvSpPr/>
            <p:nvPr/>
          </p:nvSpPr>
          <p:spPr>
            <a:xfrm>
              <a:off x="4114800" y="2743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505200" y="3581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114800" y="3581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724400" y="3581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114800" y="4495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5181600" y="4495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4495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2" name="Straight Connector 21"/>
            <p:cNvCxnSpPr>
              <a:stCxn id="15" idx="4"/>
              <a:endCxn id="17" idx="0"/>
            </p:cNvCxnSpPr>
            <p:nvPr/>
          </p:nvCxnSpPr>
          <p:spPr>
            <a:xfrm rot="5400000">
              <a:off x="4000500" y="3314700"/>
              <a:ext cx="5334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5" idx="4"/>
              <a:endCxn id="16" idx="7"/>
            </p:cNvCxnSpPr>
            <p:nvPr/>
          </p:nvCxnSpPr>
          <p:spPr>
            <a:xfrm rot="5400000">
              <a:off x="3727450" y="3086100"/>
              <a:ext cx="577850" cy="5016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5" idx="4"/>
              <a:endCxn id="18" idx="1"/>
            </p:cNvCxnSpPr>
            <p:nvPr/>
          </p:nvCxnSpPr>
          <p:spPr>
            <a:xfrm rot="16200000" flipH="1">
              <a:off x="4229100" y="3086100"/>
              <a:ext cx="577850" cy="5016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7" idx="4"/>
              <a:endCxn id="19" idx="0"/>
            </p:cNvCxnSpPr>
            <p:nvPr/>
          </p:nvCxnSpPr>
          <p:spPr>
            <a:xfrm rot="5400000">
              <a:off x="3962400" y="4191000"/>
              <a:ext cx="6096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8" idx="4"/>
              <a:endCxn id="21" idx="0"/>
            </p:cNvCxnSpPr>
            <p:nvPr/>
          </p:nvCxnSpPr>
          <p:spPr>
            <a:xfrm rot="5400000">
              <a:off x="4572000" y="4191000"/>
              <a:ext cx="6096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8" idx="4"/>
              <a:endCxn id="20" idx="0"/>
            </p:cNvCxnSpPr>
            <p:nvPr/>
          </p:nvCxnSpPr>
          <p:spPr>
            <a:xfrm rot="16200000" flipH="1">
              <a:off x="4800600" y="3962400"/>
              <a:ext cx="609600" cy="457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5791200" y="2743200"/>
            <a:ext cx="1066800" cy="2057400"/>
            <a:chOff x="6324600" y="2743200"/>
            <a:chExt cx="1066800" cy="2057400"/>
          </a:xfrm>
        </p:grpSpPr>
        <p:sp>
          <p:nvSpPr>
            <p:cNvPr id="29" name="Oval 28"/>
            <p:cNvSpPr/>
            <p:nvPr/>
          </p:nvSpPr>
          <p:spPr>
            <a:xfrm>
              <a:off x="6705600" y="3581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705600" y="2743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495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086600" y="4495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33" name="Straight Connector 32"/>
            <p:cNvCxnSpPr>
              <a:stCxn id="30" idx="4"/>
              <a:endCxn id="29" idx="0"/>
            </p:cNvCxnSpPr>
            <p:nvPr/>
          </p:nvCxnSpPr>
          <p:spPr>
            <a:xfrm rot="5400000">
              <a:off x="6591300" y="3314700"/>
              <a:ext cx="5334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9" idx="4"/>
              <a:endCxn id="31" idx="0"/>
            </p:cNvCxnSpPr>
            <p:nvPr/>
          </p:nvCxnSpPr>
          <p:spPr>
            <a:xfrm rot="5400000">
              <a:off x="6362700" y="4000500"/>
              <a:ext cx="609600" cy="381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9" idx="4"/>
              <a:endCxn id="32" idx="0"/>
            </p:cNvCxnSpPr>
            <p:nvPr/>
          </p:nvCxnSpPr>
          <p:spPr>
            <a:xfrm rot="16200000" flipH="1">
              <a:off x="6743700" y="4000500"/>
              <a:ext cx="609600" cy="381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2 operations on the same bag </a:t>
            </a:r>
            <a:r>
              <a:rPr lang="en-US" altLang="zh-CN" smtClean="0">
                <a:sym typeface="Wingdings" pitchFamily="2" charset="2"/>
              </a:rPr>
              <a:t>= nothing changed</a:t>
            </a:r>
            <a:endParaRPr lang="en-US" altLang="zh-CN" smtClean="0"/>
          </a:p>
          <a:p>
            <a:r>
              <a:rPr lang="en-US" altLang="zh-CN" smtClean="0"/>
              <a:t>number of operations </a:t>
            </a:r>
            <a:r>
              <a:rPr lang="en-US" altLang="zh-CN" smtClean="0">
                <a:sym typeface="Wingdings" pitchFamily="2" charset="2"/>
              </a:rPr>
              <a:t>= number of bags on the floor</a:t>
            </a:r>
            <a:endParaRPr lang="en-US" altLang="zh-CN" smtClean="0"/>
          </a:p>
          <a:p>
            <a:r>
              <a:rPr lang="en-US" altLang="zh-CN" smtClean="0"/>
              <a:t>if we choose a bag, we cannot choose other bags originally on the floor after the operation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6705600" y="533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0" name="Group 99"/>
          <p:cNvGrpSpPr>
            <a:grpSpLocks/>
          </p:cNvGrpSpPr>
          <p:nvPr/>
        </p:nvGrpSpPr>
        <p:grpSpPr bwMode="auto">
          <a:xfrm>
            <a:off x="838200" y="381000"/>
            <a:ext cx="3429000" cy="1143000"/>
            <a:chOff x="838200" y="381000"/>
            <a:chExt cx="3429000" cy="1143000"/>
          </a:xfrm>
        </p:grpSpPr>
        <p:sp>
          <p:nvSpPr>
            <p:cNvPr id="23" name="Rounded Rectangle 22"/>
            <p:cNvSpPr/>
            <p:nvPr/>
          </p:nvSpPr>
          <p:spPr>
            <a:xfrm>
              <a:off x="1443038" y="381000"/>
              <a:ext cx="987425" cy="11430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708275" y="381000"/>
              <a:ext cx="987425" cy="1143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838200" y="1524000"/>
              <a:ext cx="3429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ounded Rectangle 25"/>
            <p:cNvSpPr/>
            <p:nvPr/>
          </p:nvSpPr>
          <p:spPr>
            <a:xfrm>
              <a:off x="1562100" y="588963"/>
              <a:ext cx="711200" cy="88265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865438" y="588963"/>
              <a:ext cx="317500" cy="88265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260725" y="588963"/>
              <a:ext cx="317500" cy="88265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719263" y="849313"/>
              <a:ext cx="434975" cy="5191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0" name="Right Arrow 29"/>
          <p:cNvSpPr/>
          <p:nvPr/>
        </p:nvSpPr>
        <p:spPr>
          <a:xfrm>
            <a:off x="762000" y="8382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1143000" y="3429000"/>
            <a:ext cx="6858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Right Arrow 35"/>
          <p:cNvSpPr/>
          <p:nvPr/>
        </p:nvSpPr>
        <p:spPr>
          <a:xfrm>
            <a:off x="6019800" y="7620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8" name="Straight Connector 37"/>
          <p:cNvCxnSpPr>
            <a:stCxn id="18" idx="4"/>
          </p:cNvCxnSpPr>
          <p:nvPr/>
        </p:nvCxnSpPr>
        <p:spPr>
          <a:xfrm rot="5400000">
            <a:off x="6477000" y="838200"/>
            <a:ext cx="381000" cy="38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8" idx="4"/>
          </p:cNvCxnSpPr>
          <p:nvPr/>
        </p:nvCxnSpPr>
        <p:spPr>
          <a:xfrm rot="16200000" flipH="1">
            <a:off x="6819900" y="876300"/>
            <a:ext cx="3810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>
            <a:grpSpLocks/>
          </p:cNvGrpSpPr>
          <p:nvPr/>
        </p:nvGrpSpPr>
        <p:grpSpPr bwMode="auto">
          <a:xfrm>
            <a:off x="838200" y="1676400"/>
            <a:ext cx="3429000" cy="1676400"/>
            <a:chOff x="838200" y="1676400"/>
            <a:chExt cx="3429000" cy="1676400"/>
          </a:xfrm>
        </p:grpSpPr>
        <p:sp>
          <p:nvSpPr>
            <p:cNvPr id="42" name="Rounded Rectangle 41"/>
            <p:cNvSpPr/>
            <p:nvPr/>
          </p:nvSpPr>
          <p:spPr>
            <a:xfrm>
              <a:off x="1287463" y="1676400"/>
              <a:ext cx="1336675" cy="16764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1416050" y="1828800"/>
              <a:ext cx="1077913" cy="145415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2840038" y="2165350"/>
              <a:ext cx="776287" cy="118745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589088" y="2025650"/>
              <a:ext cx="344487" cy="118745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2019300" y="2025650"/>
              <a:ext cx="346075" cy="118745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3011488" y="2514600"/>
              <a:ext cx="474662" cy="6985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838200" y="3352800"/>
              <a:ext cx="3429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Right Arrow 60"/>
          <p:cNvSpPr/>
          <p:nvPr/>
        </p:nvSpPr>
        <p:spPr>
          <a:xfrm>
            <a:off x="609600" y="23622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Right Arrow 61"/>
          <p:cNvSpPr/>
          <p:nvPr/>
        </p:nvSpPr>
        <p:spPr>
          <a:xfrm>
            <a:off x="6019800" y="19812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ight Arrow 69"/>
          <p:cNvSpPr/>
          <p:nvPr/>
        </p:nvSpPr>
        <p:spPr>
          <a:xfrm flipH="1">
            <a:off x="3733800" y="25908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98" name="Group 97"/>
          <p:cNvGrpSpPr>
            <a:grpSpLocks/>
          </p:cNvGrpSpPr>
          <p:nvPr/>
        </p:nvGrpSpPr>
        <p:grpSpPr bwMode="auto">
          <a:xfrm>
            <a:off x="6324600" y="1752600"/>
            <a:ext cx="838200" cy="1524000"/>
            <a:chOff x="6324600" y="1752600"/>
            <a:chExt cx="838200" cy="1524000"/>
          </a:xfrm>
        </p:grpSpPr>
        <p:sp>
          <p:nvSpPr>
            <p:cNvPr id="53" name="Oval 52"/>
            <p:cNvSpPr/>
            <p:nvPr/>
          </p:nvSpPr>
          <p:spPr>
            <a:xfrm>
              <a:off x="6705600" y="1752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55" name="Straight Connector 54"/>
            <p:cNvCxnSpPr>
              <a:stCxn id="53" idx="4"/>
              <a:endCxn id="57" idx="0"/>
            </p:cNvCxnSpPr>
            <p:nvPr/>
          </p:nvCxnSpPr>
          <p:spPr>
            <a:xfrm rot="5400000">
              <a:off x="6477000" y="2057400"/>
              <a:ext cx="381000" cy="381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53" idx="4"/>
            </p:cNvCxnSpPr>
            <p:nvPr/>
          </p:nvCxnSpPr>
          <p:spPr>
            <a:xfrm rot="16200000" flipH="1">
              <a:off x="6819900" y="2095500"/>
              <a:ext cx="3810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6324600" y="2438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2" name="Straight Connector 71"/>
            <p:cNvCxnSpPr/>
            <p:nvPr/>
          </p:nvCxnSpPr>
          <p:spPr>
            <a:xfrm rot="5400000">
              <a:off x="6210300" y="3009900"/>
              <a:ext cx="5334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ight Arrow 72"/>
          <p:cNvSpPr/>
          <p:nvPr/>
        </p:nvSpPr>
        <p:spPr>
          <a:xfrm flipH="1">
            <a:off x="6572250" y="28194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838200" y="4038600"/>
            <a:ext cx="3429000" cy="1752600"/>
            <a:chOff x="838200" y="4038600"/>
            <a:chExt cx="3429000" cy="1752600"/>
          </a:xfrm>
        </p:grpSpPr>
        <p:sp>
          <p:nvSpPr>
            <p:cNvPr id="64" name="Rounded Rectangle 63"/>
            <p:cNvSpPr/>
            <p:nvPr/>
          </p:nvSpPr>
          <p:spPr>
            <a:xfrm>
              <a:off x="2209800" y="4038600"/>
              <a:ext cx="1600200" cy="17526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295400" y="5092700"/>
              <a:ext cx="474663" cy="6985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362200" y="4114800"/>
              <a:ext cx="1336675" cy="1600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2492375" y="4267200"/>
              <a:ext cx="1077913" cy="1381125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2663825" y="4448175"/>
              <a:ext cx="346075" cy="113347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3095625" y="4448175"/>
              <a:ext cx="344488" cy="1133475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838200" y="5791200"/>
              <a:ext cx="3429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6324600" y="3886200"/>
            <a:ext cx="838200" cy="2209800"/>
            <a:chOff x="6324600" y="3886200"/>
            <a:chExt cx="838200" cy="2209800"/>
          </a:xfrm>
        </p:grpSpPr>
        <p:sp>
          <p:nvSpPr>
            <p:cNvPr id="65" name="Oval 64"/>
            <p:cNvSpPr/>
            <p:nvPr/>
          </p:nvSpPr>
          <p:spPr>
            <a:xfrm>
              <a:off x="6705600" y="3886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6" name="Straight Connector 65"/>
            <p:cNvCxnSpPr>
              <a:stCxn id="65" idx="4"/>
              <a:endCxn id="68" idx="0"/>
            </p:cNvCxnSpPr>
            <p:nvPr/>
          </p:nvCxnSpPr>
          <p:spPr>
            <a:xfrm rot="5400000">
              <a:off x="6477000" y="4191000"/>
              <a:ext cx="381000" cy="381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65" idx="4"/>
            </p:cNvCxnSpPr>
            <p:nvPr/>
          </p:nvCxnSpPr>
          <p:spPr>
            <a:xfrm rot="16200000" flipH="1">
              <a:off x="6819900" y="4229100"/>
              <a:ext cx="3810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6324600" y="4572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1" name="Straight Connector 70"/>
            <p:cNvCxnSpPr>
              <a:stCxn id="68" idx="4"/>
              <a:endCxn id="74" idx="0"/>
            </p:cNvCxnSpPr>
            <p:nvPr/>
          </p:nvCxnSpPr>
          <p:spPr>
            <a:xfrm rot="5400000">
              <a:off x="6248400" y="5105400"/>
              <a:ext cx="4572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/>
            <p:cNvSpPr/>
            <p:nvPr/>
          </p:nvSpPr>
          <p:spPr>
            <a:xfrm>
              <a:off x="6324600" y="5334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6" name="Straight Connector 85"/>
            <p:cNvCxnSpPr>
              <a:stCxn id="74" idx="4"/>
              <a:endCxn id="103" idx="0"/>
            </p:cNvCxnSpPr>
            <p:nvPr/>
          </p:nvCxnSpPr>
          <p:spPr>
            <a:xfrm rot="5400000">
              <a:off x="6248400" y="5867400"/>
              <a:ext cx="4572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ight Arrow 93"/>
          <p:cNvSpPr/>
          <p:nvPr/>
        </p:nvSpPr>
        <p:spPr>
          <a:xfrm>
            <a:off x="685800" y="52578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5" name="Right Arrow 94"/>
          <p:cNvSpPr/>
          <p:nvPr/>
        </p:nvSpPr>
        <p:spPr>
          <a:xfrm>
            <a:off x="5867400" y="5715000"/>
            <a:ext cx="514350" cy="322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324600" y="6096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0" grpId="0" animBg="1"/>
      <p:bldP spid="36" grpId="0" animBg="1"/>
      <p:bldP spid="61" grpId="0" animBg="1"/>
      <p:bldP spid="62" grpId="0" animBg="1"/>
      <p:bldP spid="70" grpId="0" animBg="1"/>
      <p:bldP spid="73" grpId="0" animBg="1"/>
      <p:bldP spid="94" grpId="0" animBg="1"/>
      <p:bldP spid="95" grpId="0" animBg="1"/>
      <p:bldP spid="10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relation</a:t>
            </a:r>
          </a:p>
          <a:p>
            <a:pPr lvl="1"/>
            <a:r>
              <a:rPr lang="en-US" altLang="zh-CN" smtClean="0"/>
              <a:t>layout </a:t>
            </a:r>
            <a:r>
              <a:rPr lang="en-US" altLang="zh-CN" smtClean="0">
                <a:sym typeface="Wingdings" pitchFamily="2" charset="2"/>
              </a:rPr>
              <a:t> tree node</a:t>
            </a:r>
          </a:p>
          <a:p>
            <a:pPr lvl="1"/>
            <a:r>
              <a:rPr lang="en-US" altLang="zh-CN" smtClean="0">
                <a:sym typeface="Wingdings" pitchFamily="2" charset="2"/>
              </a:rPr>
              <a:t>operation  tree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00"/>
          <p:cNvGrpSpPr>
            <a:grpSpLocks/>
          </p:cNvGrpSpPr>
          <p:nvPr/>
        </p:nvGrpSpPr>
        <p:grpSpPr bwMode="auto">
          <a:xfrm>
            <a:off x="228600" y="2030413"/>
            <a:ext cx="4191000" cy="2767012"/>
            <a:chOff x="228600" y="2029968"/>
            <a:chExt cx="4191000" cy="2767562"/>
          </a:xfrm>
        </p:grpSpPr>
        <p:sp>
          <p:nvSpPr>
            <p:cNvPr id="23" name="Rounded Rectangle 22"/>
            <p:cNvSpPr/>
            <p:nvPr/>
          </p:nvSpPr>
          <p:spPr>
            <a:xfrm>
              <a:off x="290513" y="2029968"/>
              <a:ext cx="1955800" cy="2753272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325688" y="2044258"/>
              <a:ext cx="1955800" cy="2753272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28600" y="4797530"/>
              <a:ext cx="4191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ounded Rectangle 25"/>
            <p:cNvSpPr/>
            <p:nvPr/>
          </p:nvSpPr>
          <p:spPr>
            <a:xfrm>
              <a:off x="525463" y="2530129"/>
              <a:ext cx="1408112" cy="212767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638425" y="2544420"/>
              <a:ext cx="625475" cy="212767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421063" y="2544420"/>
              <a:ext cx="625475" cy="2127673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838200" y="3155729"/>
              <a:ext cx="860425" cy="12527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33" name="Straight Connector 32"/>
          <p:cNvCxnSpPr/>
          <p:nvPr/>
        </p:nvCxnSpPr>
        <p:spPr>
          <a:xfrm rot="5400000">
            <a:off x="1143000" y="3429000"/>
            <a:ext cx="6858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9" name="Right Arrow 68"/>
          <p:cNvSpPr/>
          <p:nvPr/>
        </p:nvSpPr>
        <p:spPr>
          <a:xfrm flipH="1">
            <a:off x="7772400" y="-533400"/>
            <a:ext cx="514350" cy="32226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6172200" y="2362200"/>
            <a:ext cx="1600200" cy="3124200"/>
            <a:chOff x="6172200" y="2362200"/>
            <a:chExt cx="1600200" cy="3124200"/>
          </a:xfrm>
        </p:grpSpPr>
        <p:cxnSp>
          <p:nvCxnSpPr>
            <p:cNvPr id="71" name="Straight Connector 70"/>
            <p:cNvCxnSpPr>
              <a:stCxn id="60" idx="4"/>
              <a:endCxn id="63" idx="0"/>
            </p:cNvCxnSpPr>
            <p:nvPr/>
          </p:nvCxnSpPr>
          <p:spPr>
            <a:xfrm rot="5400000">
              <a:off x="6324600" y="2667000"/>
              <a:ext cx="533400" cy="533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60" idx="4"/>
              <a:endCxn id="65" idx="0"/>
            </p:cNvCxnSpPr>
            <p:nvPr/>
          </p:nvCxnSpPr>
          <p:spPr>
            <a:xfrm rot="16200000" flipH="1">
              <a:off x="6819900" y="2705100"/>
              <a:ext cx="533400" cy="457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63" idx="4"/>
              <a:endCxn id="64" idx="0"/>
            </p:cNvCxnSpPr>
            <p:nvPr/>
          </p:nvCxnSpPr>
          <p:spPr>
            <a:xfrm rot="5400000">
              <a:off x="5981700" y="3848100"/>
              <a:ext cx="6858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65" idx="4"/>
              <a:endCxn id="66" idx="0"/>
            </p:cNvCxnSpPr>
            <p:nvPr/>
          </p:nvCxnSpPr>
          <p:spPr>
            <a:xfrm rot="5400000">
              <a:off x="6819900" y="3695700"/>
              <a:ext cx="6858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65" idx="4"/>
              <a:endCxn id="67" idx="0"/>
            </p:cNvCxnSpPr>
            <p:nvPr/>
          </p:nvCxnSpPr>
          <p:spPr>
            <a:xfrm rot="16200000" flipH="1">
              <a:off x="7124700" y="3695700"/>
              <a:ext cx="6858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64" idx="4"/>
              <a:endCxn id="30" idx="0"/>
            </p:cNvCxnSpPr>
            <p:nvPr/>
          </p:nvCxnSpPr>
          <p:spPr>
            <a:xfrm rot="5400000">
              <a:off x="5981700" y="4838700"/>
              <a:ext cx="6858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6705600" y="2362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6172200" y="3200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172200" y="4191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7162800" y="3200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6858000" y="4191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7467600" y="4191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72200" y="5181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polymania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SGU 251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N points (N&gt;=3)</a:t>
            </a:r>
          </a:p>
          <a:p>
            <a:r>
              <a:rPr lang="en-US" altLang="zh-CN" smtClean="0"/>
              <a:t>each point has a positive special number</a:t>
            </a:r>
          </a:p>
          <a:p>
            <a:r>
              <a:rPr lang="en-US" altLang="zh-CN" smtClean="0"/>
              <a:t>at least two points have the same special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try to arrange the points in a Cartesian coordinate, so that for each triangle formed by 3 different points, the area of the triangle equals the sum of the special number associated with each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  <a:endParaRPr lang="zh-CN" altLang="en-US" smtClean="0"/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1676400" y="2819400"/>
            <a:ext cx="3352800" cy="1676400"/>
            <a:chOff x="1676400" y="2819400"/>
            <a:chExt cx="3352800" cy="1676400"/>
          </a:xfrm>
        </p:grpSpPr>
        <p:cxnSp>
          <p:nvCxnSpPr>
            <p:cNvPr id="5" name="Straight Connector 8"/>
            <p:cNvCxnSpPr>
              <a:stCxn id="11" idx="4"/>
              <a:endCxn id="10" idx="6"/>
            </p:cNvCxnSpPr>
            <p:nvPr/>
          </p:nvCxnSpPr>
          <p:spPr>
            <a:xfrm rot="5400000">
              <a:off x="1371600" y="3733800"/>
              <a:ext cx="12192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0"/>
            <p:cNvCxnSpPr>
              <a:stCxn id="11" idx="4"/>
              <a:endCxn id="12" idx="2"/>
            </p:cNvCxnSpPr>
            <p:nvPr/>
          </p:nvCxnSpPr>
          <p:spPr>
            <a:xfrm rot="16200000" flipH="1">
              <a:off x="2514600" y="2590800"/>
              <a:ext cx="1219200" cy="2286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2"/>
            <p:cNvCxnSpPr>
              <a:stCxn id="10" idx="6"/>
              <a:endCxn id="12" idx="2"/>
            </p:cNvCxnSpPr>
            <p:nvPr/>
          </p:nvCxnSpPr>
          <p:spPr>
            <a:xfrm>
              <a:off x="1981200" y="4343400"/>
              <a:ext cx="2286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6"/>
            <p:cNvCxnSpPr>
              <a:stCxn id="13" idx="4"/>
              <a:endCxn id="10" idx="6"/>
            </p:cNvCxnSpPr>
            <p:nvPr/>
          </p:nvCxnSpPr>
          <p:spPr>
            <a:xfrm rot="5400000">
              <a:off x="2819400" y="2286000"/>
              <a:ext cx="1219200" cy="2895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"/>
            <p:cNvCxnSpPr>
              <a:stCxn id="13" idx="4"/>
              <a:endCxn id="12" idx="2"/>
            </p:cNvCxnSpPr>
            <p:nvPr/>
          </p:nvCxnSpPr>
          <p:spPr>
            <a:xfrm rot="5400000">
              <a:off x="3962400" y="3429000"/>
              <a:ext cx="1219200" cy="609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3"/>
            <p:cNvSpPr/>
            <p:nvPr/>
          </p:nvSpPr>
          <p:spPr>
            <a:xfrm>
              <a:off x="1676400" y="4191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1</a:t>
              </a:r>
            </a:p>
          </p:txBody>
        </p:sp>
        <p:sp>
          <p:nvSpPr>
            <p:cNvPr id="12" name="Oval 5"/>
            <p:cNvSpPr/>
            <p:nvPr/>
          </p:nvSpPr>
          <p:spPr>
            <a:xfrm>
              <a:off x="4267200" y="4191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1</a:t>
              </a:r>
            </a:p>
          </p:txBody>
        </p:sp>
        <p:cxnSp>
          <p:nvCxnSpPr>
            <p:cNvPr id="15" name="Straight Connector 14"/>
            <p:cNvCxnSpPr>
              <a:stCxn id="11" idx="4"/>
              <a:endCxn id="13" idx="4"/>
            </p:cNvCxnSpPr>
            <p:nvPr/>
          </p:nvCxnSpPr>
          <p:spPr>
            <a:xfrm rot="16200000" flipH="1">
              <a:off x="3429000" y="1676400"/>
              <a:ext cx="0" cy="2895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6"/>
            <p:cNvSpPr/>
            <p:nvPr/>
          </p:nvSpPr>
          <p:spPr>
            <a:xfrm>
              <a:off x="4724400" y="2819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2</a:t>
              </a:r>
              <a:endParaRPr lang="en-US" dirty="0"/>
            </a:p>
          </p:txBody>
        </p:sp>
        <p:sp>
          <p:nvSpPr>
            <p:cNvPr id="11" name="Oval 4"/>
            <p:cNvSpPr/>
            <p:nvPr/>
          </p:nvSpPr>
          <p:spPr>
            <a:xfrm>
              <a:off x="1828800" y="2819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how to utilize the condition “at least two points have the same special number”?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8" idx="4"/>
            <a:endCxn id="7" idx="7"/>
          </p:cNvCxnSpPr>
          <p:nvPr/>
        </p:nvCxnSpPr>
        <p:spPr>
          <a:xfrm rot="5400000">
            <a:off x="3232150" y="3048000"/>
            <a:ext cx="1568450" cy="11112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7"/>
            <a:endCxn id="9" idx="1"/>
          </p:cNvCxnSpPr>
          <p:nvPr/>
        </p:nvCxnSpPr>
        <p:spPr>
          <a:xfrm rot="5400000" flipH="1" flipV="1">
            <a:off x="4572000" y="3276600"/>
            <a:ext cx="0" cy="2222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4"/>
            <a:endCxn id="9" idx="1"/>
          </p:cNvCxnSpPr>
          <p:nvPr/>
        </p:nvCxnSpPr>
        <p:spPr>
          <a:xfrm rot="16200000" flipH="1">
            <a:off x="4343400" y="3048000"/>
            <a:ext cx="1568450" cy="11112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829468" y="999331"/>
            <a:ext cx="6858000" cy="485933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7"/>
            <a:endCxn id="5" idx="5"/>
          </p:cNvCxnSpPr>
          <p:nvPr/>
        </p:nvCxnSpPr>
        <p:spPr>
          <a:xfrm rot="16200000" flipV="1">
            <a:off x="2578100" y="3505200"/>
            <a:ext cx="1384300" cy="38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8" idx="4"/>
            <a:endCxn id="5" idx="5"/>
          </p:cNvCxnSpPr>
          <p:nvPr/>
        </p:nvCxnSpPr>
        <p:spPr>
          <a:xfrm rot="5400000">
            <a:off x="3733800" y="2165350"/>
            <a:ext cx="184150" cy="14922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201069" y="999331"/>
            <a:ext cx="6858000" cy="4859338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-46831" y="996156"/>
            <a:ext cx="6834188" cy="4841875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6200000" flipH="1">
            <a:off x="3309937" y="995363"/>
            <a:ext cx="6829425" cy="483870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0" y="2895600"/>
            <a:ext cx="9144000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0" y="5943600"/>
            <a:ext cx="9144000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200400" y="4343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4419600" y="25146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638800" y="4343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5" name="Oval 4"/>
          <p:cNvSpPr/>
          <p:nvPr/>
        </p:nvSpPr>
        <p:spPr>
          <a:xfrm>
            <a:off x="2819400" y="2743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X</a:t>
            </a:r>
          </a:p>
        </p:txBody>
      </p:sp>
      <p:sp>
        <p:nvSpPr>
          <p:cNvPr id="35856" name="TextBox 20"/>
          <p:cNvSpPr txBox="1">
            <a:spLocks noChangeArrowheads="1"/>
          </p:cNvSpPr>
          <p:nvPr/>
        </p:nvSpPr>
        <p:spPr bwMode="auto">
          <a:xfrm>
            <a:off x="8229600" y="39688"/>
            <a:ext cx="803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latin typeface="Calibri" pitchFamily="34" charset="0"/>
              </a:rPr>
              <a:t>X=Y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we can conclude from this condition that for any N&gt;4, no solution exists!</a:t>
            </a:r>
            <a:endParaRPr lang="zh-CN" altLang="en-US" smtClean="0"/>
          </a:p>
          <a:p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so we need only consider the situation when N=3 and N=4</a:t>
            </a:r>
          </a:p>
          <a:p>
            <a:r>
              <a:rPr lang="en-US" altLang="zh-CN" smtClean="0"/>
              <a:t>when N=3, we can construct a solution easily</a:t>
            </a:r>
          </a:p>
          <a:p>
            <a:r>
              <a:rPr lang="en-US" altLang="zh-CN" smtClean="0"/>
              <a:t>when N=4, we can also construct a solution with some calculations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468938" y="2971800"/>
            <a:ext cx="16938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latin typeface="Calibri" pitchFamily="34" charset="0"/>
              </a:rPr>
              <a:t>XAB=YAB</a:t>
            </a:r>
          </a:p>
          <a:p>
            <a:r>
              <a:rPr lang="en-US" altLang="zh-CN" sz="3200">
                <a:latin typeface="Calibri" pitchFamily="34" charset="0"/>
              </a:rPr>
              <a:t>XYA=XYB</a:t>
            </a:r>
          </a:p>
        </p:txBody>
      </p:sp>
      <p:sp>
        <p:nvSpPr>
          <p:cNvPr id="38914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057400" y="2514600"/>
            <a:ext cx="2133600" cy="2057400"/>
            <a:chOff x="2057400" y="2514600"/>
            <a:chExt cx="2133600" cy="2057400"/>
          </a:xfrm>
        </p:grpSpPr>
        <p:cxnSp>
          <p:nvCxnSpPr>
            <p:cNvPr id="9" name="Straight Connector 8"/>
            <p:cNvCxnSpPr>
              <a:stCxn id="5" idx="4"/>
              <a:endCxn id="4" idx="6"/>
            </p:cNvCxnSpPr>
            <p:nvPr/>
          </p:nvCxnSpPr>
          <p:spPr>
            <a:xfrm rot="5400000">
              <a:off x="1905000" y="3276600"/>
              <a:ext cx="160020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5" idx="4"/>
              <a:endCxn id="6" idx="2"/>
            </p:cNvCxnSpPr>
            <p:nvPr/>
          </p:nvCxnSpPr>
          <p:spPr>
            <a:xfrm rot="16200000" flipH="1">
              <a:off x="2590800" y="3276600"/>
              <a:ext cx="160020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4" idx="6"/>
              <a:endCxn id="6" idx="2"/>
            </p:cNvCxnSpPr>
            <p:nvPr/>
          </p:nvCxnSpPr>
          <p:spPr>
            <a:xfrm>
              <a:off x="2362200" y="4419600"/>
              <a:ext cx="13716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4" idx="6"/>
            </p:cNvCxnSpPr>
            <p:nvPr/>
          </p:nvCxnSpPr>
          <p:spPr>
            <a:xfrm rot="5400000">
              <a:off x="2400300" y="2781300"/>
              <a:ext cx="1600200" cy="167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4"/>
              <a:endCxn id="6" idx="2"/>
            </p:cNvCxnSpPr>
            <p:nvPr/>
          </p:nvCxnSpPr>
          <p:spPr>
            <a:xfrm rot="5400000">
              <a:off x="3086100" y="3467100"/>
              <a:ext cx="16002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2057400" y="4267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2895600" y="2514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X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733800" y="4267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B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3886200" y="2514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Y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468938" y="2971800"/>
            <a:ext cx="33607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latin typeface="Calibri" pitchFamily="34" charset="0"/>
              </a:rPr>
              <a:t>XAB=YAB</a:t>
            </a:r>
          </a:p>
          <a:p>
            <a:r>
              <a:rPr lang="en-US" altLang="zh-CN" sz="3200">
                <a:latin typeface="Calibri" pitchFamily="34" charset="0"/>
              </a:rPr>
              <a:t>XYA+XYB=XAB+YAB</a:t>
            </a:r>
          </a:p>
        </p:txBody>
      </p:sp>
      <p:sp>
        <p:nvSpPr>
          <p:cNvPr id="39938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1981200" y="2209800"/>
            <a:ext cx="1981200" cy="3810000"/>
            <a:chOff x="1981200" y="2209800"/>
            <a:chExt cx="1981200" cy="3810000"/>
          </a:xfrm>
        </p:grpSpPr>
        <p:cxnSp>
          <p:nvCxnSpPr>
            <p:cNvPr id="9" name="Straight Connector 8"/>
            <p:cNvCxnSpPr>
              <a:stCxn id="5" idx="4"/>
              <a:endCxn id="4" idx="6"/>
            </p:cNvCxnSpPr>
            <p:nvPr/>
          </p:nvCxnSpPr>
          <p:spPr>
            <a:xfrm rot="5400000">
              <a:off x="1828800" y="2971800"/>
              <a:ext cx="160020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5" idx="4"/>
              <a:endCxn id="6" idx="2"/>
            </p:cNvCxnSpPr>
            <p:nvPr/>
          </p:nvCxnSpPr>
          <p:spPr>
            <a:xfrm rot="16200000" flipH="1">
              <a:off x="2514600" y="2971800"/>
              <a:ext cx="160020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4" idx="6"/>
              <a:endCxn id="6" idx="2"/>
            </p:cNvCxnSpPr>
            <p:nvPr/>
          </p:nvCxnSpPr>
          <p:spPr>
            <a:xfrm>
              <a:off x="2286000" y="4114800"/>
              <a:ext cx="13716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0"/>
              <a:endCxn id="4" idx="6"/>
            </p:cNvCxnSpPr>
            <p:nvPr/>
          </p:nvCxnSpPr>
          <p:spPr>
            <a:xfrm rot="16200000" flipV="1">
              <a:off x="2171700" y="4229100"/>
              <a:ext cx="1600200" cy="1371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0"/>
              <a:endCxn id="6" idx="2"/>
            </p:cNvCxnSpPr>
            <p:nvPr/>
          </p:nvCxnSpPr>
          <p:spPr>
            <a:xfrm rot="5400000" flipH="1" flipV="1">
              <a:off x="2857500" y="4914900"/>
              <a:ext cx="16002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" idx="4"/>
              <a:endCxn id="7" idx="0"/>
            </p:cNvCxnSpPr>
            <p:nvPr/>
          </p:nvCxnSpPr>
          <p:spPr>
            <a:xfrm rot="16200000" flipH="1">
              <a:off x="1714500" y="3771900"/>
              <a:ext cx="3200400" cy="685800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1981200" y="3962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2819400" y="2209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X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657600" y="3962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B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3505200" y="571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Y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468938" y="2971800"/>
            <a:ext cx="32813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latin typeface="Calibri" pitchFamily="34" charset="0"/>
              </a:rPr>
              <a:t>XAB=YAB</a:t>
            </a:r>
          </a:p>
          <a:p>
            <a:r>
              <a:rPr lang="en-US" altLang="zh-CN" sz="3200">
                <a:latin typeface="Calibri" pitchFamily="34" charset="0"/>
              </a:rPr>
              <a:t>XYA-XYB=XAB+YAB</a:t>
            </a:r>
          </a:p>
        </p:txBody>
      </p:sp>
      <p:sp>
        <p:nvSpPr>
          <p:cNvPr id="40962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981200" y="2209800"/>
            <a:ext cx="4114800" cy="3810000"/>
            <a:chOff x="1981200" y="2209800"/>
            <a:chExt cx="4114800" cy="3810000"/>
          </a:xfrm>
        </p:grpSpPr>
        <p:cxnSp>
          <p:nvCxnSpPr>
            <p:cNvPr id="9" name="Straight Connector 8"/>
            <p:cNvCxnSpPr>
              <a:stCxn id="5" idx="4"/>
              <a:endCxn id="4" idx="6"/>
            </p:cNvCxnSpPr>
            <p:nvPr/>
          </p:nvCxnSpPr>
          <p:spPr>
            <a:xfrm rot="5400000">
              <a:off x="1828800" y="2971800"/>
              <a:ext cx="160020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5" idx="4"/>
              <a:endCxn id="6" idx="2"/>
            </p:cNvCxnSpPr>
            <p:nvPr/>
          </p:nvCxnSpPr>
          <p:spPr>
            <a:xfrm rot="16200000" flipH="1">
              <a:off x="2514600" y="2971800"/>
              <a:ext cx="160020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4" idx="6"/>
              <a:endCxn id="6" idx="2"/>
            </p:cNvCxnSpPr>
            <p:nvPr/>
          </p:nvCxnSpPr>
          <p:spPr>
            <a:xfrm>
              <a:off x="2286000" y="4114800"/>
              <a:ext cx="13716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0"/>
              <a:endCxn id="4" idx="6"/>
            </p:cNvCxnSpPr>
            <p:nvPr/>
          </p:nvCxnSpPr>
          <p:spPr>
            <a:xfrm rot="16200000" flipV="1">
              <a:off x="3314700" y="3086100"/>
              <a:ext cx="1600200" cy="3657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0"/>
              <a:endCxn id="6" idx="2"/>
            </p:cNvCxnSpPr>
            <p:nvPr/>
          </p:nvCxnSpPr>
          <p:spPr>
            <a:xfrm rot="16200000" flipV="1">
              <a:off x="4000500" y="3771900"/>
              <a:ext cx="1600200" cy="2286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" idx="4"/>
              <a:endCxn id="7" idx="0"/>
            </p:cNvCxnSpPr>
            <p:nvPr/>
          </p:nvCxnSpPr>
          <p:spPr>
            <a:xfrm rot="16200000" flipH="1">
              <a:off x="2857500" y="2628900"/>
              <a:ext cx="3200400" cy="2971800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1981200" y="3962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2819400" y="2209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X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657600" y="39624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B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5791200" y="571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Y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for N=4, we can calculate the areas of all the 4 triangulars</a:t>
            </a:r>
          </a:p>
          <a:p>
            <a:r>
              <a:rPr lang="en-US" altLang="zh-CN" smtClean="0"/>
              <a:t>we can choose to apply one position layout above that satisfying the corresponding equations</a:t>
            </a:r>
            <a:endParaRPr lang="zh-CN" altLang="en-US" smtClean="0"/>
          </a:p>
          <a:p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Black &amp; White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SGU 246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a necklace with 2N-1 beads</a:t>
            </a:r>
          </a:p>
          <a:p>
            <a:r>
              <a:rPr lang="en-US" altLang="zh-CN" smtClean="0"/>
              <a:t>K of them are black, the rest are white</a:t>
            </a:r>
          </a:p>
          <a:p>
            <a:r>
              <a:rPr lang="en-US" altLang="zh-CN" smtClean="0"/>
              <a:t>the necklace is “beautiful” if there exists two black beads such that exactly N beads are between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find the minimal K, such that the necklace will always be “beautiful”</a:t>
            </a:r>
          </a:p>
          <a:p>
            <a:r>
              <a:rPr lang="en-US" altLang="zh-CN" smtClean="0"/>
              <a:t>regardless of how the beads are arranged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286000" y="1219200"/>
            <a:ext cx="4191000" cy="4191000"/>
            <a:chOff x="2286000" y="1219200"/>
            <a:chExt cx="4191000" cy="4191000"/>
          </a:xfrm>
        </p:grpSpPr>
        <p:sp>
          <p:nvSpPr>
            <p:cNvPr id="4" name="Oval 3"/>
            <p:cNvSpPr/>
            <p:nvPr/>
          </p:nvSpPr>
          <p:spPr>
            <a:xfrm>
              <a:off x="4267200" y="1219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6670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3528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1722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7912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1054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2860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ptagon 11"/>
            <p:cNvSpPr/>
            <p:nvPr/>
          </p:nvSpPr>
          <p:spPr>
            <a:xfrm>
              <a:off x="2590800" y="1524000"/>
              <a:ext cx="3581400" cy="3581400"/>
            </a:xfrm>
            <a:prstGeom prst="heptag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09600" y="609600"/>
            <a:ext cx="8620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latin typeface="Calibri" pitchFamily="34" charset="0"/>
              </a:rPr>
              <a:t>N=4</a:t>
            </a:r>
          </a:p>
          <a:p>
            <a:r>
              <a:rPr lang="en-US" altLang="zh-CN" sz="3200">
                <a:latin typeface="Calibri" pitchFamily="34" charset="0"/>
              </a:rPr>
              <a:t>K=4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286000" y="1219200"/>
            <a:ext cx="4191000" cy="4191000"/>
            <a:chOff x="2286000" y="1219200"/>
            <a:chExt cx="4191000" cy="4191000"/>
          </a:xfrm>
        </p:grpSpPr>
        <p:sp>
          <p:nvSpPr>
            <p:cNvPr id="16" name="Oval 15"/>
            <p:cNvSpPr/>
            <p:nvPr/>
          </p:nvSpPr>
          <p:spPr>
            <a:xfrm>
              <a:off x="4267200" y="1219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6670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3528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1722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57912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51054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2860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ptagon 22"/>
            <p:cNvSpPr/>
            <p:nvPr/>
          </p:nvSpPr>
          <p:spPr>
            <a:xfrm>
              <a:off x="2590800" y="1524000"/>
              <a:ext cx="3581400" cy="3581400"/>
            </a:xfrm>
            <a:prstGeom prst="heptag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4" name="Right Arrow 23"/>
          <p:cNvSpPr/>
          <p:nvPr/>
        </p:nvSpPr>
        <p:spPr>
          <a:xfrm>
            <a:off x="1905000" y="1981200"/>
            <a:ext cx="533400" cy="304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Right Arrow 24"/>
          <p:cNvSpPr/>
          <p:nvPr/>
        </p:nvSpPr>
        <p:spPr>
          <a:xfrm flipH="1">
            <a:off x="6324600" y="1981200"/>
            <a:ext cx="533400" cy="304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2286000" y="1219200"/>
            <a:ext cx="4191000" cy="4191000"/>
            <a:chOff x="2286000" y="1219200"/>
            <a:chExt cx="4191000" cy="4191000"/>
          </a:xfrm>
        </p:grpSpPr>
        <p:sp>
          <p:nvSpPr>
            <p:cNvPr id="27" name="Oval 26"/>
            <p:cNvSpPr/>
            <p:nvPr/>
          </p:nvSpPr>
          <p:spPr>
            <a:xfrm>
              <a:off x="4267200" y="12192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6670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3528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722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7912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51054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2860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Heptagon 33"/>
            <p:cNvSpPr/>
            <p:nvPr/>
          </p:nvSpPr>
          <p:spPr>
            <a:xfrm>
              <a:off x="2590800" y="1524000"/>
              <a:ext cx="3581400" cy="3581400"/>
            </a:xfrm>
            <a:prstGeom prst="heptag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5" name="Right Arrow 34"/>
          <p:cNvSpPr/>
          <p:nvPr/>
        </p:nvSpPr>
        <p:spPr>
          <a:xfrm>
            <a:off x="1905000" y="1981200"/>
            <a:ext cx="533400" cy="304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2590800" y="5105400"/>
            <a:ext cx="533400" cy="304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3" name="Group 36"/>
          <p:cNvGrpSpPr>
            <a:grpSpLocks/>
          </p:cNvGrpSpPr>
          <p:nvPr/>
        </p:nvGrpSpPr>
        <p:grpSpPr bwMode="auto">
          <a:xfrm>
            <a:off x="2286000" y="1219200"/>
            <a:ext cx="4191000" cy="4191000"/>
            <a:chOff x="2286000" y="1219200"/>
            <a:chExt cx="4191000" cy="4191000"/>
          </a:xfrm>
        </p:grpSpPr>
        <p:sp>
          <p:nvSpPr>
            <p:cNvPr id="38" name="Oval 37"/>
            <p:cNvSpPr/>
            <p:nvPr/>
          </p:nvSpPr>
          <p:spPr>
            <a:xfrm>
              <a:off x="4267200" y="1219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26670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3528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61722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7912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51054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2860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Heptagon 44"/>
            <p:cNvSpPr/>
            <p:nvPr/>
          </p:nvSpPr>
          <p:spPr>
            <a:xfrm>
              <a:off x="2590800" y="1524000"/>
              <a:ext cx="3581400" cy="3581400"/>
            </a:xfrm>
            <a:prstGeom prst="heptag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6" name="Right Arrow 45"/>
          <p:cNvSpPr/>
          <p:nvPr/>
        </p:nvSpPr>
        <p:spPr>
          <a:xfrm>
            <a:off x="1905000" y="1981200"/>
            <a:ext cx="533400" cy="304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ight Arrow 46"/>
          <p:cNvSpPr/>
          <p:nvPr/>
        </p:nvSpPr>
        <p:spPr>
          <a:xfrm>
            <a:off x="2590800" y="5105400"/>
            <a:ext cx="533400" cy="304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 animBg="1"/>
      <p:bldP spid="36" grpId="1" animBg="1"/>
      <p:bldP spid="46" grpId="0" animBg="1"/>
      <p:bldP spid="4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try to make the situation as worst as possible</a:t>
            </a:r>
          </a:p>
          <a:p>
            <a:r>
              <a:rPr lang="en-US" altLang="zh-CN" smtClean="0"/>
              <a:t>that is, try to maximize the number of black beads, and keep the necklace “ugly”</a:t>
            </a:r>
          </a:p>
          <a:p>
            <a:r>
              <a:rPr lang="en-US" altLang="zh-CN" smtClean="0"/>
              <a:t>two beads with the distance of N+1 in a circular manner cannot be black at once</a:t>
            </a:r>
          </a:p>
          <a:p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construct a graph of 2N-1 nodes, each representing a bead</a:t>
            </a:r>
          </a:p>
          <a:p>
            <a:r>
              <a:rPr lang="en-US" altLang="zh-CN" smtClean="0"/>
              <a:t>for any two beads that cannot be black at once, connect the corresponding nodes with an edge in the graph</a:t>
            </a:r>
          </a:p>
          <a:p>
            <a:r>
              <a:rPr lang="en-US" altLang="zh-CN" smtClean="0"/>
              <a:t>try to paint as many nodes as possible black, such that no two nodes are adjacent to each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267200" y="1219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67000" y="198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352800" y="5105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172200" y="3733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91200" y="198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05400" y="5105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286000" y="3733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Heptagon 11"/>
          <p:cNvSpPr/>
          <p:nvPr/>
        </p:nvSpPr>
        <p:spPr>
          <a:xfrm>
            <a:off x="2590800" y="1524000"/>
            <a:ext cx="3581400" cy="3581400"/>
          </a:xfrm>
          <a:prstGeom prst="hep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>
            <a:stCxn id="12" idx="6"/>
            <a:endCxn id="12" idx="4"/>
          </p:cNvCxnSpPr>
          <p:nvPr/>
        </p:nvCxnSpPr>
        <p:spPr>
          <a:xfrm rot="16200000" flipH="1" flipV="1">
            <a:off x="2334418" y="1780382"/>
            <a:ext cx="2303463" cy="179070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2" idx="5"/>
            <a:endCxn id="12" idx="0"/>
          </p:cNvCxnSpPr>
          <p:nvPr/>
        </p:nvCxnSpPr>
        <p:spPr>
          <a:xfrm rot="10800000" flipH="1">
            <a:off x="2944813" y="2233613"/>
            <a:ext cx="2873375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2" idx="5"/>
            <a:endCxn id="12" idx="3"/>
          </p:cNvCxnSpPr>
          <p:nvPr/>
        </p:nvCxnSpPr>
        <p:spPr>
          <a:xfrm rot="10800000" flipH="1" flipV="1">
            <a:off x="2944813" y="2233613"/>
            <a:ext cx="639762" cy="287178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2" idx="3"/>
            <a:endCxn id="12" idx="1"/>
          </p:cNvCxnSpPr>
          <p:nvPr/>
        </p:nvCxnSpPr>
        <p:spPr>
          <a:xfrm rot="5400000" flipH="1" flipV="1">
            <a:off x="4239419" y="3172619"/>
            <a:ext cx="1277937" cy="2587625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6"/>
            <a:endCxn id="12" idx="1"/>
          </p:cNvCxnSpPr>
          <p:nvPr/>
        </p:nvCxnSpPr>
        <p:spPr>
          <a:xfrm rot="16200000" flipH="1">
            <a:off x="4125118" y="1780382"/>
            <a:ext cx="2303463" cy="179070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0"/>
            <a:endCxn id="12" idx="2"/>
          </p:cNvCxnSpPr>
          <p:nvPr/>
        </p:nvCxnSpPr>
        <p:spPr>
          <a:xfrm flipH="1">
            <a:off x="5178425" y="2233613"/>
            <a:ext cx="639763" cy="287178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12" idx="2"/>
          </p:cNvCxnSpPr>
          <p:nvPr/>
        </p:nvCxnSpPr>
        <p:spPr>
          <a:xfrm rot="10800000" flipH="1" flipV="1">
            <a:off x="2590800" y="3827463"/>
            <a:ext cx="2587625" cy="127793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"/>
          <p:cNvGrpSpPr>
            <a:grpSpLocks/>
          </p:cNvGrpSpPr>
          <p:nvPr/>
        </p:nvGrpSpPr>
        <p:grpSpPr bwMode="auto">
          <a:xfrm>
            <a:off x="2476500" y="1333500"/>
            <a:ext cx="4191000" cy="4191000"/>
            <a:chOff x="2286000" y="1219200"/>
            <a:chExt cx="4191000" cy="4191000"/>
          </a:xfrm>
        </p:grpSpPr>
        <p:sp>
          <p:nvSpPr>
            <p:cNvPr id="22" name="Oval 21"/>
            <p:cNvSpPr/>
            <p:nvPr/>
          </p:nvSpPr>
          <p:spPr>
            <a:xfrm>
              <a:off x="4267200" y="1219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26670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33528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1722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57912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1054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2860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Heptagon 28"/>
            <p:cNvSpPr/>
            <p:nvPr/>
          </p:nvSpPr>
          <p:spPr>
            <a:xfrm>
              <a:off x="2590800" y="1524000"/>
              <a:ext cx="3581400" cy="3581400"/>
            </a:xfrm>
            <a:prstGeom prst="heptag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476500" y="1333500"/>
            <a:ext cx="4191000" cy="4191000"/>
            <a:chOff x="2286000" y="1219200"/>
            <a:chExt cx="4191000" cy="4191000"/>
          </a:xfrm>
        </p:grpSpPr>
        <p:sp>
          <p:nvSpPr>
            <p:cNvPr id="6" name="Oval 5"/>
            <p:cNvSpPr/>
            <p:nvPr/>
          </p:nvSpPr>
          <p:spPr>
            <a:xfrm>
              <a:off x="4267200" y="12192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6670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3528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1722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791200" y="19812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105400" y="51054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286000" y="3733800"/>
              <a:ext cx="304800" cy="304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ptagon 12"/>
            <p:cNvSpPr/>
            <p:nvPr/>
          </p:nvSpPr>
          <p:spPr>
            <a:xfrm>
              <a:off x="2590800" y="1524000"/>
              <a:ext cx="3581400" cy="3581400"/>
            </a:xfrm>
            <a:prstGeom prst="heptag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with some math analysis</a:t>
            </a:r>
          </a:p>
          <a:p>
            <a:r>
              <a:rPr lang="en-US" altLang="zh-CN" smtClean="0"/>
              <a:t>when 2N-1 = 0 (mod 3), the graph is composed of 3 circles</a:t>
            </a:r>
          </a:p>
          <a:p>
            <a:r>
              <a:rPr lang="en-US" altLang="zh-CN" smtClean="0"/>
              <a:t>otherwise, the graph is just a circle</a:t>
            </a:r>
          </a:p>
          <a:p>
            <a:r>
              <a:rPr lang="en-US" altLang="zh-CN" smtClean="0"/>
              <a:t>the proof is not difficult, so we omit it here</a:t>
            </a:r>
          </a:p>
        </p:txBody>
      </p:sp>
      <p:sp>
        <p:nvSpPr>
          <p:cNvPr id="5120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zh-CN">
              <a:latin typeface="Calibri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zh-CN">
              <a:latin typeface="Calibri" pitchFamily="34" charset="0"/>
            </a:endParaRPr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zh-CN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267200" y="1219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667000" y="198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352800" y="5105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172200" y="3733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91200" y="198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105400" y="5105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86000" y="3733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Heptagon 10"/>
          <p:cNvSpPr/>
          <p:nvPr/>
        </p:nvSpPr>
        <p:spPr>
          <a:xfrm>
            <a:off x="2590800" y="1524000"/>
            <a:ext cx="3581400" cy="3581400"/>
          </a:xfrm>
          <a:prstGeom prst="heptagon">
            <a:avLst/>
          </a:prstGeom>
          <a:ln w="28575"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Connector 11"/>
          <p:cNvCxnSpPr>
            <a:stCxn id="11" idx="6"/>
            <a:endCxn id="11" idx="4"/>
          </p:cNvCxnSpPr>
          <p:nvPr/>
        </p:nvCxnSpPr>
        <p:spPr>
          <a:xfrm rot="16200000" flipH="1" flipV="1">
            <a:off x="2334418" y="1780382"/>
            <a:ext cx="2303463" cy="179070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1" idx="5"/>
            <a:endCxn id="11" idx="0"/>
          </p:cNvCxnSpPr>
          <p:nvPr/>
        </p:nvCxnSpPr>
        <p:spPr>
          <a:xfrm rot="10800000" flipH="1">
            <a:off x="2944813" y="2233613"/>
            <a:ext cx="2873375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1" idx="5"/>
            <a:endCxn id="11" idx="3"/>
          </p:cNvCxnSpPr>
          <p:nvPr/>
        </p:nvCxnSpPr>
        <p:spPr>
          <a:xfrm rot="10800000" flipH="1" flipV="1">
            <a:off x="2944813" y="2233613"/>
            <a:ext cx="639762" cy="287178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1" idx="3"/>
            <a:endCxn id="11" idx="1"/>
          </p:cNvCxnSpPr>
          <p:nvPr/>
        </p:nvCxnSpPr>
        <p:spPr>
          <a:xfrm rot="5400000" flipH="1" flipV="1">
            <a:off x="4239419" y="3172619"/>
            <a:ext cx="1277937" cy="2587625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" idx="6"/>
            <a:endCxn id="11" idx="1"/>
          </p:cNvCxnSpPr>
          <p:nvPr/>
        </p:nvCxnSpPr>
        <p:spPr>
          <a:xfrm rot="16200000" flipH="1">
            <a:off x="4125118" y="1780382"/>
            <a:ext cx="2303463" cy="179070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1" idx="0"/>
            <a:endCxn id="11" idx="2"/>
          </p:cNvCxnSpPr>
          <p:nvPr/>
        </p:nvCxnSpPr>
        <p:spPr>
          <a:xfrm flipH="1">
            <a:off x="5178425" y="2233613"/>
            <a:ext cx="639763" cy="287178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1" idx="4"/>
            <a:endCxn id="11" idx="2"/>
          </p:cNvCxnSpPr>
          <p:nvPr/>
        </p:nvCxnSpPr>
        <p:spPr>
          <a:xfrm rot="10800000" flipH="1" flipV="1">
            <a:off x="2590800" y="3827463"/>
            <a:ext cx="2587625" cy="1277937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Solution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finally, with some basic calculations, we end up with a fairly simple answer for the problem</a:t>
            </a:r>
          </a:p>
          <a:p>
            <a:r>
              <a:rPr lang="en-US" altLang="zh-CN" smtClean="0"/>
              <a:t>when 2N-1 = 0 (mod 3), the answer is N-1, otherwise the answer is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Q&amp;A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1239" y="2967335"/>
            <a:ext cx="346152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ea typeface="+mn-ea"/>
              </a:rPr>
              <a:t>Thanks!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607</Words>
  <Application>Microsoft Office PowerPoint</Application>
  <PresentationFormat>On-screen Show (4:3)</PresentationFormat>
  <Paragraphs>123</Paragraphs>
  <Slides>39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5" baseType="lpstr">
      <vt:lpstr>Calibri</vt:lpstr>
      <vt:lpstr>宋体</vt:lpstr>
      <vt:lpstr>Arial</vt:lpstr>
      <vt:lpstr>微软雅黑</vt:lpstr>
      <vt:lpstr>Wingdings</vt:lpstr>
      <vt:lpstr>Office Theme</vt:lpstr>
      <vt:lpstr>幻灯片 1</vt:lpstr>
      <vt:lpstr>Funny Problems for Beginners</vt:lpstr>
      <vt:lpstr>UNCLE VASYA AND BAGS FOR POTATOES</vt:lpstr>
      <vt:lpstr>Problem Statement</vt:lpstr>
      <vt:lpstr>Problem Statement</vt:lpstr>
      <vt:lpstr>幻灯片 6</vt:lpstr>
      <vt:lpstr>幻灯片 7</vt:lpstr>
      <vt:lpstr>Problem Statement</vt:lpstr>
      <vt:lpstr>A Stragithforward Solution</vt:lpstr>
      <vt:lpstr>A Smart Solution</vt:lpstr>
      <vt:lpstr>Solution Analysis</vt:lpstr>
      <vt:lpstr>Solution Analysis</vt:lpstr>
      <vt:lpstr>幻灯片 13</vt:lpstr>
      <vt:lpstr>Solution Analysis</vt:lpstr>
      <vt:lpstr>幻灯片 15</vt:lpstr>
      <vt:lpstr>POLYMANIA</vt:lpstr>
      <vt:lpstr>Problem Statement</vt:lpstr>
      <vt:lpstr>Problem Statement</vt:lpstr>
      <vt:lpstr>Problem Statement</vt:lpstr>
      <vt:lpstr>Solution Analysis</vt:lpstr>
      <vt:lpstr>幻灯片 21</vt:lpstr>
      <vt:lpstr>Solution Analysis</vt:lpstr>
      <vt:lpstr>Solution Analysis</vt:lpstr>
      <vt:lpstr>Solution Analysis</vt:lpstr>
      <vt:lpstr>Solution Analysis</vt:lpstr>
      <vt:lpstr>Solution Analysis</vt:lpstr>
      <vt:lpstr>Solution Analysis</vt:lpstr>
      <vt:lpstr>BLACK &amp; WHITE</vt:lpstr>
      <vt:lpstr>Problem Statement</vt:lpstr>
      <vt:lpstr>Problem Statement</vt:lpstr>
      <vt:lpstr>幻灯片 31</vt:lpstr>
      <vt:lpstr>Solution Analysis</vt:lpstr>
      <vt:lpstr>Solution Analysis</vt:lpstr>
      <vt:lpstr>幻灯片 34</vt:lpstr>
      <vt:lpstr>幻灯片 35</vt:lpstr>
      <vt:lpstr>Solution Analysis</vt:lpstr>
      <vt:lpstr>幻灯片 37</vt:lpstr>
      <vt:lpstr>Solution Analysis</vt:lpstr>
      <vt:lpstr>Q&amp;A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Funny Problems for Beginners</dc:title>
  <dc:creator>starforever</dc:creator>
  <cp:lastModifiedBy>lenovo</cp:lastModifiedBy>
  <cp:revision>295</cp:revision>
  <dcterms:created xsi:type="dcterms:W3CDTF">2006-08-16T00:00:00Z</dcterms:created>
  <dcterms:modified xsi:type="dcterms:W3CDTF">2010-04-22T14:11:45Z</dcterms:modified>
</cp:coreProperties>
</file>