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27"/>
  </p:notesMasterIdLst>
  <p:handoutMasterIdLst>
    <p:handoutMasterId r:id="rId28"/>
  </p:handoutMasterIdLst>
  <p:sldIdLst>
    <p:sldId id="256" r:id="rId3"/>
    <p:sldId id="295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319" r:id="rId25"/>
    <p:sldId id="288" r:id="rId2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C0000"/>
    <a:srgbClr val="730EBE"/>
    <a:srgbClr val="941197"/>
    <a:srgbClr val="E01EE5"/>
    <a:srgbClr val="872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489" autoAdjust="0"/>
  </p:normalViewPr>
  <p:slideViewPr>
    <p:cSldViewPr>
      <p:cViewPr varScale="1">
        <p:scale>
          <a:sx n="66" d="100"/>
          <a:sy n="66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302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6C5A38F-82A9-41E3-975D-644A1388AEB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3702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119DC0A-4EBD-4485-91B0-8541771BC3B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5213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8385FC-11BF-4225-BCA6-B3B22C790B7B}" type="slidenum">
              <a:rPr lang="en-US" altLang="zh-CN">
                <a:solidFill>
                  <a:prstClr val="black"/>
                </a:solidFill>
              </a:rPr>
              <a:pPr/>
              <a:t>19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8385FC-11BF-4225-BCA6-B3B22C790B7B}" type="slidenum">
              <a:rPr lang="en-US" altLang="zh-CN">
                <a:solidFill>
                  <a:prstClr val="black"/>
                </a:solidFill>
              </a:rPr>
              <a:pPr/>
              <a:t>20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8385FC-11BF-4225-BCA6-B3B22C790B7B}" type="slidenum">
              <a:rPr lang="en-US" altLang="zh-CN">
                <a:solidFill>
                  <a:prstClr val="black"/>
                </a:solidFill>
              </a:rPr>
              <a:pPr/>
              <a:t>21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8385FC-11BF-4225-BCA6-B3B22C790B7B}" type="slidenum">
              <a:rPr lang="en-US" altLang="zh-CN">
                <a:solidFill>
                  <a:prstClr val="black"/>
                </a:solidFill>
              </a:rPr>
              <a:pPr/>
              <a:t>22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8385FC-11BF-4225-BCA6-B3B22C790B7B}" type="slidenum">
              <a:rPr lang="en-US" altLang="zh-CN">
                <a:solidFill>
                  <a:prstClr val="black"/>
                </a:solidFill>
              </a:rPr>
              <a:pPr/>
              <a:t>23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5" name="Picture 11" descr="11508657636870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5250"/>
            <a:ext cx="9144000" cy="6686550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 </a:t>
            </a:r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Modern Operating System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A0BE098-C08F-45FA-9D14-7BE2F6239E4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Modern Operating System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16BD8D-E31F-4C97-889A-B0B2F8F85A2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Modern Operating System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834295-4C51-47AA-9A49-A40E85F8951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3F507C-CC31-48C4-A653-9297BC47C4F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C2E1D-92AB-40DE-BACF-6D3C82F4A90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78E472-B8A9-4C9E-9F28-A1F4BCA9A98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5E461-9E39-4104-BDE1-814AF5AEE24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0529D-BA62-4334-9999-F90CFFE458D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61E8B-29AB-4972-8721-7D11541517E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7A173-D689-4B40-839A-58326F8D107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2AFA8E-CDC8-4CCC-ACC4-81E6EC76900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Modern Operating System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9D278F-59CA-42A6-B9DA-28D8E1BE3D3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E65E48-EBA7-4992-BE59-B702D76F8C9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8CEF0-5187-4BD3-9BDA-A9105A65B8A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CCE664-C06D-4720-A256-AFFEB5A7FA1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Modern Operating System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A91822-0321-410A-BFC1-02827339901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Modern Operating System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631006-DD21-447C-AD08-AE5F9B5702D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Modern Operating System</a:t>
            </a: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F4817-5E1B-4ECD-BF06-BA04B4A558E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Modern Operating System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CD04F-6C8D-4151-AF71-1528FB6E04A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Modern Operating System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4A111-00F4-482A-B6FF-6F6543603A3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Modern Operating System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AF589D-6443-4A67-A836-AF639881587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Modern Operating System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B7251-3FF8-4AE7-90A2-2FF3CD99A7A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orchid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794375" y="2438400"/>
            <a:ext cx="3273425" cy="44196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72D87"/>
                </a:solidFill>
                <a:latin typeface="+mn-lt"/>
              </a:defRPr>
            </a:lvl1pPr>
          </a:lstStyle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72D87"/>
                </a:solidFill>
                <a:latin typeface="+mn-lt"/>
              </a:defRPr>
            </a:lvl1pPr>
          </a:lstStyle>
          <a:p>
            <a:r>
              <a:rPr lang="en-US" altLang="zh-CN"/>
              <a:t>Modern Operating System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A117504-DC08-4838-8151-FA7BB3439B7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Comic Sans MS" pitchFamily="66" charset="0"/>
          <a:ea typeface="宋体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Comic Sans MS" pitchFamily="66" charset="0"/>
          <a:ea typeface="宋体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Comic Sans MS" pitchFamily="66" charset="0"/>
          <a:ea typeface="宋体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Comic Sans MS" pitchFamily="66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Comic Sans MS" pitchFamily="66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Comic Sans MS" pitchFamily="66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Comic Sans MS" pitchFamily="66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Comic Sans MS" pitchFamily="66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5" name="Picture 7" descr="orchid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2438400"/>
            <a:ext cx="3273425" cy="4419600"/>
          </a:xfrm>
          <a:prstGeom prst="rect">
            <a:avLst/>
          </a:prstGeom>
          <a:noFill/>
        </p:spPr>
      </p:pic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72D87"/>
                </a:solidFill>
                <a:latin typeface="+mj-lt"/>
              </a:defRPr>
            </a:lvl1pPr>
          </a:lstStyle>
          <a:p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A47E203-F803-491E-B7FF-DF4638386CB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Comic Sans MS" pitchFamily="66" charset="0"/>
          <a:ea typeface="宋体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Comic Sans MS" pitchFamily="66" charset="0"/>
          <a:ea typeface="宋体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Comic Sans MS" pitchFamily="66" charset="0"/>
          <a:ea typeface="宋体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Comic Sans MS" pitchFamily="66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Comic Sans MS" pitchFamily="66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Comic Sans MS" pitchFamily="66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Comic Sans MS" pitchFamily="66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Comic Sans MS" pitchFamily="66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zh-CN" dirty="0"/>
              <a:t> </a:t>
            </a:r>
            <a:r>
              <a:rPr lang="en-US" altLang="zh-CN" dirty="0" smtClean="0">
                <a:solidFill>
                  <a:srgbClr val="872D87"/>
                </a:solidFill>
              </a:rPr>
              <a:t>11/24/11</a:t>
            </a:r>
            <a:endParaRPr lang="en-US" altLang="zh-CN" dirty="0">
              <a:solidFill>
                <a:srgbClr val="872D87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 dirty="0" smtClean="0"/>
              <a:t>Operating </a:t>
            </a:r>
            <a:r>
              <a:rPr lang="en-US" altLang="zh-CN" dirty="0"/>
              <a:t>System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8153400" cy="1470025"/>
          </a:xfrm>
        </p:spPr>
        <p:txBody>
          <a:bodyPr/>
          <a:lstStyle/>
          <a:p>
            <a:pPr algn="ctr"/>
            <a:r>
              <a:rPr lang="zh-CN" altLang="en-US" dirty="0"/>
              <a:t>习题</a:t>
            </a:r>
            <a:r>
              <a:rPr lang="zh-CN" altLang="en-US" dirty="0" smtClean="0"/>
              <a:t>课</a:t>
            </a:r>
            <a:endParaRPr lang="en-US" altLang="zh-CN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                             </a:t>
            </a:r>
            <a:r>
              <a:rPr lang="en-US" altLang="zh-CN" dirty="0" smtClean="0"/>
              <a:t>11/24/11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简答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固定分区管理、可变分区管理、页式管理、段式管理、段页式管理各会产生何种碎片</a:t>
            </a:r>
            <a:r>
              <a:rPr lang="zh-CN" altLang="zh-CN" dirty="0" smtClean="0"/>
              <a:t>？</a:t>
            </a:r>
            <a:endParaRPr lang="en-US" altLang="zh-CN" dirty="0" smtClean="0"/>
          </a:p>
          <a:p>
            <a:r>
              <a:rPr lang="zh-CN" altLang="zh-CN" dirty="0"/>
              <a:t>固定分区、可变分区管理产生的是区与区之间的碎片；页式管理产生的是页内的碎片；段式管理产生的是段间的碎片；段页式管理产生的也是只有页内碎片，但由于一个程序分为很多段，其碎片将比纯分页的碎片多。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3659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"/>
            <a:ext cx="5715000" cy="6009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1394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zh-CN" altLang="en-US" sz="2000" dirty="0"/>
              <a:t>对于程序</a:t>
            </a:r>
            <a:r>
              <a:rPr lang="en-US" altLang="zh-CN" sz="2000" dirty="0"/>
              <a:t>A,</a:t>
            </a:r>
            <a:r>
              <a:rPr lang="zh-CN" altLang="en-US" sz="2000" dirty="0"/>
              <a:t>数组访问顺序是</a:t>
            </a:r>
            <a:r>
              <a:rPr lang="en-US" altLang="zh-CN" sz="2000" dirty="0"/>
              <a:t>:</a:t>
            </a:r>
          </a:p>
          <a:p>
            <a:r>
              <a:rPr lang="en-US" altLang="zh-CN" sz="2000" dirty="0"/>
              <a:t>A[1,1],A[1,2],A[1,3],……,A[1,100]</a:t>
            </a:r>
          </a:p>
          <a:p>
            <a:r>
              <a:rPr lang="en-US" altLang="zh-CN" sz="2000" dirty="0"/>
              <a:t>A[2,1],A[2,2],A[2,3],……,A[2,100]</a:t>
            </a:r>
          </a:p>
          <a:p>
            <a:r>
              <a:rPr lang="en-US" altLang="zh-CN" sz="2000" dirty="0"/>
              <a:t>A[100,1],A[100,2],A[100,3],……,A[100,100]</a:t>
            </a:r>
          </a:p>
          <a:p>
            <a:r>
              <a:rPr lang="zh-CN" altLang="zh-CN" sz="2000" dirty="0"/>
              <a:t>每访问两行数组遇到一次缺页</a:t>
            </a:r>
            <a:r>
              <a:rPr lang="zh-CN" altLang="zh-CN" sz="2000" dirty="0" smtClean="0"/>
              <a:t>中断</a:t>
            </a:r>
            <a:r>
              <a:rPr lang="zh-CN" altLang="en-US" sz="2000" dirty="0" smtClean="0"/>
              <a:t>，</a:t>
            </a:r>
            <a:r>
              <a:rPr lang="zh-CN" altLang="zh-CN" sz="2000" dirty="0"/>
              <a:t>会产生50次缺页中断</a:t>
            </a:r>
            <a:r>
              <a:rPr lang="zh-CN" altLang="zh-CN" sz="2000" dirty="0" smtClean="0"/>
              <a:t>。</a:t>
            </a:r>
            <a:endParaRPr lang="en-US" altLang="zh-CN" sz="2000" dirty="0" smtClean="0"/>
          </a:p>
          <a:p>
            <a:r>
              <a:rPr lang="zh-CN" altLang="zh-CN" sz="2000" dirty="0"/>
              <a:t>对于程序B,数组访问顺序是:</a:t>
            </a:r>
          </a:p>
          <a:p>
            <a:r>
              <a:rPr lang="en-US" altLang="zh-CN" sz="2000" dirty="0"/>
              <a:t>A[1,1],A[2,1],A[3,1],</a:t>
            </a:r>
            <a:r>
              <a:rPr lang="zh-CN" altLang="zh-CN" sz="2000" dirty="0"/>
              <a:t>……</a:t>
            </a:r>
            <a:r>
              <a:rPr lang="en-US" altLang="zh-CN" sz="2000" dirty="0"/>
              <a:t>,A[100,1]</a:t>
            </a:r>
            <a:endParaRPr lang="zh-CN" altLang="zh-CN" sz="2000" dirty="0"/>
          </a:p>
          <a:p>
            <a:r>
              <a:rPr lang="en-US" altLang="zh-CN" sz="2000" dirty="0"/>
              <a:t>A[1,2],A[2,2],A[3,2],</a:t>
            </a:r>
            <a:r>
              <a:rPr lang="zh-CN" altLang="zh-CN" sz="2000" dirty="0"/>
              <a:t>……</a:t>
            </a:r>
            <a:r>
              <a:rPr lang="en-US" altLang="zh-CN" sz="2000" dirty="0"/>
              <a:t>,A{100,2]</a:t>
            </a:r>
            <a:endParaRPr lang="zh-CN" altLang="zh-CN" sz="2000" dirty="0"/>
          </a:p>
          <a:p>
            <a:r>
              <a:rPr lang="zh-CN" altLang="zh-CN" sz="2000" dirty="0"/>
              <a:t>A[1,100],A[2,100],A[3,100],……,A[100,100]</a:t>
            </a:r>
          </a:p>
          <a:p>
            <a:r>
              <a:rPr lang="zh-CN" altLang="zh-CN" sz="2000" dirty="0"/>
              <a:t>每访问两个数组元素遇到一次缺页</a:t>
            </a:r>
            <a:r>
              <a:rPr lang="zh-CN" altLang="zh-CN" sz="2000" dirty="0" smtClean="0"/>
              <a:t>中断</a:t>
            </a:r>
            <a:r>
              <a:rPr lang="zh-CN" altLang="en-US" sz="2000" dirty="0" smtClean="0"/>
              <a:t>，</a:t>
            </a:r>
            <a:r>
              <a:rPr lang="zh-CN" altLang="zh-CN" sz="2000" dirty="0" smtClean="0"/>
              <a:t>会</a:t>
            </a:r>
            <a:r>
              <a:rPr lang="zh-CN" altLang="zh-CN" sz="2000" dirty="0"/>
              <a:t>产生5000次缺页</a:t>
            </a:r>
            <a:r>
              <a:rPr lang="zh-CN" altLang="zh-CN" sz="2000" dirty="0" smtClean="0"/>
              <a:t>中断</a:t>
            </a:r>
            <a:endParaRPr lang="en-US" altLang="zh-CN" sz="2000" dirty="0" smtClean="0"/>
          </a:p>
          <a:p>
            <a:r>
              <a:rPr lang="zh-CN" altLang="en-US" sz="2000" dirty="0" smtClean="0"/>
              <a:t>若每页只能存放</a:t>
            </a:r>
            <a:r>
              <a:rPr lang="en-US" altLang="zh-CN" sz="2000" dirty="0" smtClean="0"/>
              <a:t>100</a:t>
            </a:r>
            <a:r>
              <a:rPr lang="zh-CN" altLang="en-US" sz="2000" dirty="0" smtClean="0"/>
              <a:t>个整数：</a:t>
            </a:r>
            <a:endParaRPr lang="en-US" altLang="zh-CN" sz="2000" dirty="0" smtClean="0"/>
          </a:p>
          <a:p>
            <a:r>
              <a:rPr lang="en-US" altLang="zh-CN" sz="2000" dirty="0" smtClean="0"/>
              <a:t>A</a:t>
            </a:r>
            <a:r>
              <a:rPr lang="zh-CN" altLang="en-US" sz="2000" dirty="0" smtClean="0"/>
              <a:t>：</a:t>
            </a:r>
            <a:r>
              <a:rPr lang="en-US" altLang="zh-CN" sz="2000" dirty="0" smtClean="0"/>
              <a:t>100</a:t>
            </a:r>
            <a:r>
              <a:rPr lang="zh-CN" altLang="en-US" sz="2000" dirty="0" smtClean="0"/>
              <a:t>次缺页中断</a:t>
            </a:r>
            <a:endParaRPr lang="en-US" altLang="zh-CN" sz="2000" dirty="0" smtClean="0"/>
          </a:p>
          <a:p>
            <a:r>
              <a:rPr lang="en-US" altLang="zh-CN" sz="2000" dirty="0" smtClean="0"/>
              <a:t>B</a:t>
            </a:r>
            <a:r>
              <a:rPr lang="zh-CN" altLang="en-US" sz="2000" dirty="0" smtClean="0"/>
              <a:t>：</a:t>
            </a:r>
            <a:r>
              <a:rPr lang="en-US" altLang="zh-CN" sz="2000" dirty="0" smtClean="0"/>
              <a:t>10000</a:t>
            </a:r>
            <a:r>
              <a:rPr lang="zh-CN" altLang="en-US" sz="2000" dirty="0" smtClean="0"/>
              <a:t>次缺页中断</a:t>
            </a:r>
            <a:endParaRPr lang="en-US" altLang="zh-CN" sz="2000" dirty="0" smtClean="0"/>
          </a:p>
          <a:p>
            <a:r>
              <a:rPr lang="zh-CN" altLang="zh-CN" sz="2000" dirty="0"/>
              <a:t>页面越大,缺页中断次数越少；页面越小,缺页中断次数越多。</a:t>
            </a:r>
            <a:endParaRPr lang="zh-CN" altLang="en-US" sz="20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6302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33400"/>
            <a:ext cx="801534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354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zh-CN" altLang="zh-CN" dirty="0"/>
              <a:t>逻辑地址(页号为3,页内地址为100)的物理地址为:</a:t>
            </a:r>
          </a:p>
          <a:p>
            <a:r>
              <a:rPr lang="zh-CN" altLang="zh-CN" dirty="0"/>
              <a:t>7×4KB+100=28KB+100=</a:t>
            </a:r>
            <a:r>
              <a:rPr lang="zh-CN" altLang="zh-CN" dirty="0" smtClean="0"/>
              <a:t>28772</a:t>
            </a:r>
            <a:endParaRPr lang="en-US" altLang="zh-CN" dirty="0" smtClean="0"/>
          </a:p>
          <a:p>
            <a:r>
              <a:rPr lang="zh-CN" altLang="zh-CN" dirty="0"/>
              <a:t>在请求分页存储管理方案中,系统是通过页面变换表来进行地址转换的。先将逻辑地址分解成页号P和页内地址W两部分,然后查页面变换表,可得页号P对应的物理块号为B,从而变换出对应的物理地址为:</a:t>
            </a:r>
          </a:p>
          <a:p>
            <a:r>
              <a:rPr lang="zh-CN" altLang="zh-CN" dirty="0"/>
              <a:t>物理地址=块号×页面大小+页内地址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30592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  <p:pic>
        <p:nvPicPr>
          <p:cNvPr id="4127" name="Picture 3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381000"/>
            <a:ext cx="7375938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9646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zh-CN" altLang="zh-CN" dirty="0"/>
              <a:t>各类进程之间采用优先级调度,而同类进程内部采用时间片轮转调度。先进行优先级4的进程调度,P1,P2,的按时间片进行轮转:等P1,P2,P3均执行完毕,执行优先级3的进程P4,P5。同理P4,P5按时间片轮转,运行完成后调度优先级1的进程P6,P7,P8。进程P6,",P8按时间片轮转直至完成。</a:t>
            </a:r>
          </a:p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5987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1"/>
            <a:ext cx="6096000" cy="595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5143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zh-CN" altLang="zh-CN" sz="2000" dirty="0"/>
              <a:t>（1）根据页式管理的工作原理，应先考虑页面大小，以便将页号和页内位移分解出来。页面大小为4KB，即</a:t>
            </a:r>
            <a:r>
              <a:rPr lang="zh-CN" altLang="zh-CN" sz="2000" dirty="0" smtClean="0"/>
              <a:t>2</a:t>
            </a:r>
            <a:r>
              <a:rPr lang="en-US" altLang="zh-CN" sz="2000" dirty="0" smtClean="0"/>
              <a:t>^</a:t>
            </a:r>
            <a:r>
              <a:rPr lang="zh-CN" altLang="zh-CN" sz="2000" dirty="0" smtClean="0"/>
              <a:t>12</a:t>
            </a:r>
            <a:r>
              <a:rPr lang="zh-CN" altLang="zh-CN" sz="2000" dirty="0"/>
              <a:t>，则得到页内位移占虚地址的低12位，页号占剩余高位。可得三个虚地址的页号P如下（十六进制的一位数字转换成4位二进制，因此，十六进制的低三位正好为页内位移，最高位为页号）：</a:t>
            </a:r>
          </a:p>
          <a:p>
            <a:r>
              <a:rPr lang="zh-CN" altLang="zh-CN" sz="2000" dirty="0"/>
              <a:t>2362H：P=2，访问快表10ns，因初始为空，访问页表100ns得到页框号，合成物理地址后访问主存100ns，共计10ns+100ns+100ns=210ns。</a:t>
            </a:r>
          </a:p>
          <a:p>
            <a:r>
              <a:rPr lang="zh-CN" altLang="zh-CN" sz="2000" dirty="0"/>
              <a:t>1565H：P=1，访问快表10ns，落空，访问页表100ns落空，进行缺页中断处理108ns，合成物理地址后访问主存100ns，共计10ns+100ns+108ns+100ns≈108ns。</a:t>
            </a:r>
          </a:p>
          <a:p>
            <a:r>
              <a:rPr lang="zh-CN" altLang="zh-CN" sz="2000" dirty="0"/>
              <a:t>25A5H：P=2，访问快表，因第一次访问已将该页号放入快表，因此花费10ns便可合成物理地址，访问主存100ns，共计10ns+100ns=110ns。</a:t>
            </a:r>
          </a:p>
          <a:p>
            <a:r>
              <a:rPr lang="zh-CN" altLang="zh-CN" sz="2000" dirty="0"/>
              <a:t>（2）当访问虚地址1565H时，产生缺页中断，合法驻留集为2，必须从页表中淘汰一个页面，根据题目的置换算法，应淘汰0号页面，因此1565H的对应页框号为101H。由此可得1565H的物理地址为101565H。</a:t>
            </a:r>
            <a:endParaRPr lang="zh-CN" altLang="en-US" sz="20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451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 </a:t>
            </a:r>
            <a:r>
              <a:rPr lang="en-US" altLang="zh-CN" dirty="0" smtClean="0"/>
              <a:t>11/24/11</a:t>
            </a:r>
            <a:endParaRPr lang="en-US" altLang="zh-CN" dirty="0"/>
          </a:p>
          <a:p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Operating </a:t>
            </a:r>
            <a:r>
              <a:rPr lang="en-US" altLang="zh-CN" dirty="0"/>
              <a:t>System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补充题</a:t>
            </a:r>
            <a:r>
              <a:rPr lang="en-US" altLang="zh-CN" dirty="0" smtClean="0"/>
              <a:t>1</a:t>
            </a:r>
            <a:endParaRPr lang="en-US" altLang="zh-CN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zh-CN" altLang="zh-CN" sz="2400" dirty="0" smtClean="0"/>
              <a:t>设某磁盘有</a:t>
            </a:r>
            <a:r>
              <a:rPr lang="en-US" altLang="zh-CN" sz="2400" dirty="0" smtClean="0"/>
              <a:t>200</a:t>
            </a:r>
            <a:r>
              <a:rPr lang="zh-CN" altLang="zh-CN" sz="2400" dirty="0" smtClean="0"/>
              <a:t>个柱面</a:t>
            </a:r>
            <a:r>
              <a:rPr lang="en-US" altLang="zh-CN" sz="2400" dirty="0" smtClean="0"/>
              <a:t>,</a:t>
            </a:r>
            <a:r>
              <a:rPr lang="zh-CN" altLang="zh-CN" sz="2400" dirty="0" smtClean="0"/>
              <a:t>编号为</a:t>
            </a:r>
            <a:r>
              <a:rPr lang="en-US" altLang="zh-CN" sz="2400" dirty="0" smtClean="0"/>
              <a:t>0,1,2,...,199,</a:t>
            </a:r>
            <a:r>
              <a:rPr lang="zh-CN" altLang="zh-CN" sz="2400" dirty="0" smtClean="0"/>
              <a:t>磁头刚从</a:t>
            </a:r>
            <a:r>
              <a:rPr lang="en-US" altLang="zh-CN" sz="2400" dirty="0" smtClean="0"/>
              <a:t>140</a:t>
            </a:r>
            <a:r>
              <a:rPr lang="zh-CN" altLang="zh-CN" sz="2400" dirty="0" smtClean="0"/>
              <a:t>道移到</a:t>
            </a:r>
            <a:r>
              <a:rPr lang="en-US" altLang="zh-CN" sz="2400" dirty="0" smtClean="0"/>
              <a:t>143</a:t>
            </a:r>
            <a:r>
              <a:rPr lang="zh-CN" altLang="zh-CN" sz="2400" dirty="0" smtClean="0"/>
              <a:t>道完成了读写。若某时刻有</a:t>
            </a:r>
            <a:r>
              <a:rPr lang="en-US" altLang="zh-CN" sz="2400" dirty="0" smtClean="0"/>
              <a:t>9</a:t>
            </a:r>
            <a:r>
              <a:rPr lang="zh-CN" altLang="zh-CN" sz="2400" dirty="0" smtClean="0"/>
              <a:t>个磁盘请求分别对如下各道进行读写</a:t>
            </a:r>
            <a:r>
              <a:rPr lang="en-US" altLang="zh-CN" sz="2400" dirty="0" smtClean="0"/>
              <a:t>:</a:t>
            </a:r>
            <a:endParaRPr lang="zh-CN" altLang="zh-CN" sz="2400" dirty="0" smtClean="0"/>
          </a:p>
          <a:p>
            <a:r>
              <a:rPr lang="en-US" altLang="zh-CN" sz="2400" dirty="0" smtClean="0"/>
              <a:t>86,147,91,177,94,150,102,175,130</a:t>
            </a:r>
            <a:endParaRPr lang="zh-CN" altLang="zh-CN" sz="2400" dirty="0" smtClean="0"/>
          </a:p>
          <a:p>
            <a:r>
              <a:rPr lang="zh-CN" altLang="zh-CN" sz="2400" dirty="0" smtClean="0"/>
              <a:t>试分别求</a:t>
            </a:r>
            <a:r>
              <a:rPr lang="en-US" altLang="zh-CN" sz="2400" dirty="0" smtClean="0"/>
              <a:t>FCFS,SSTF</a:t>
            </a:r>
            <a:r>
              <a:rPr lang="zh-CN" altLang="zh-CN" sz="2400" dirty="0" smtClean="0"/>
              <a:t>及</a:t>
            </a:r>
            <a:r>
              <a:rPr lang="en-US" altLang="zh-CN" sz="2400" dirty="0" smtClean="0"/>
              <a:t>SCAN</a:t>
            </a:r>
            <a:r>
              <a:rPr lang="zh-CN" altLang="zh-CN" sz="2400" dirty="0" smtClean="0"/>
              <a:t>磁盘调度算法响应请求的次序及磁头移动的总距离。</a:t>
            </a:r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228579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课程安排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Homework2</a:t>
            </a:r>
          </a:p>
          <a:p>
            <a:r>
              <a:rPr lang="zh-CN" altLang="en-US" dirty="0" smtClean="0"/>
              <a:t>补充题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339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 </a:t>
            </a:r>
            <a:r>
              <a:rPr lang="en-US" altLang="zh-CN" dirty="0" smtClean="0"/>
              <a:t>11/24/11</a:t>
            </a:r>
            <a:endParaRPr lang="en-US" altLang="zh-CN" dirty="0"/>
          </a:p>
          <a:p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Operating </a:t>
            </a:r>
            <a:r>
              <a:rPr lang="en-US" altLang="zh-CN" dirty="0"/>
              <a:t>System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补充题</a:t>
            </a:r>
            <a:r>
              <a:rPr lang="en-US" altLang="zh-CN" dirty="0" smtClean="0"/>
              <a:t>2</a:t>
            </a:r>
            <a:endParaRPr lang="en-US" altLang="zh-CN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zh-CN" altLang="zh-CN" sz="2400" dirty="0" smtClean="0"/>
              <a:t>有一个理发师</a:t>
            </a:r>
            <a:r>
              <a:rPr lang="en-US" altLang="zh-CN" sz="2400" dirty="0" smtClean="0"/>
              <a:t>,</a:t>
            </a:r>
            <a:r>
              <a:rPr lang="zh-CN" altLang="zh-CN" sz="2400" dirty="0" smtClean="0"/>
              <a:t>一把理发椅和</a:t>
            </a:r>
            <a:r>
              <a:rPr lang="en-US" altLang="zh-CN" sz="2400" dirty="0" smtClean="0"/>
              <a:t>n</a:t>
            </a:r>
            <a:r>
              <a:rPr lang="zh-CN" altLang="zh-CN" sz="2400" dirty="0" smtClean="0"/>
              <a:t>把供等候理发的顾客坐的椅子。如果没有顾客</a:t>
            </a:r>
            <a:r>
              <a:rPr lang="en-US" altLang="zh-CN" sz="2400" dirty="0" smtClean="0"/>
              <a:t>,</a:t>
            </a:r>
            <a:r>
              <a:rPr lang="zh-CN" altLang="zh-CN" sz="2400" dirty="0" smtClean="0"/>
              <a:t>则理发师便在理发椅子上睡觉</a:t>
            </a:r>
            <a:r>
              <a:rPr lang="en-US" altLang="zh-CN" sz="2400" dirty="0" smtClean="0"/>
              <a:t>:</a:t>
            </a:r>
            <a:r>
              <a:rPr lang="zh-CN" altLang="zh-CN" sz="2400" dirty="0" smtClean="0"/>
              <a:t>当一个顾客到来时</a:t>
            </a:r>
            <a:r>
              <a:rPr lang="en-US" altLang="zh-CN" sz="2400" dirty="0" smtClean="0"/>
              <a:t>,</a:t>
            </a:r>
            <a:r>
              <a:rPr lang="zh-CN" altLang="zh-CN" sz="2400" dirty="0" smtClean="0"/>
              <a:t>必须唤醒理发师</a:t>
            </a:r>
            <a:r>
              <a:rPr lang="en-US" altLang="zh-CN" sz="2400" dirty="0" smtClean="0"/>
              <a:t>,</a:t>
            </a:r>
            <a:r>
              <a:rPr lang="zh-CN" altLang="zh-CN" sz="2400" dirty="0" smtClean="0"/>
              <a:t>进行理发；如果理发师正在理发时</a:t>
            </a:r>
            <a:r>
              <a:rPr lang="en-US" altLang="zh-CN" sz="2400" dirty="0" smtClean="0"/>
              <a:t>,</a:t>
            </a:r>
            <a:r>
              <a:rPr lang="zh-CN" altLang="zh-CN" sz="2400" dirty="0" smtClean="0"/>
              <a:t>又有顾客来到</a:t>
            </a:r>
            <a:r>
              <a:rPr lang="en-US" altLang="zh-CN" sz="2400" dirty="0" smtClean="0"/>
              <a:t>,</a:t>
            </a:r>
            <a:r>
              <a:rPr lang="zh-CN" altLang="zh-CN" sz="2400" dirty="0" smtClean="0"/>
              <a:t>则如果有空椅子可坐</a:t>
            </a:r>
            <a:r>
              <a:rPr lang="en-US" altLang="zh-CN" sz="2400" dirty="0" smtClean="0"/>
              <a:t>,</a:t>
            </a:r>
            <a:r>
              <a:rPr lang="zh-CN" altLang="zh-CN" sz="2400" dirty="0" smtClean="0"/>
              <a:t>他就坐下来等</a:t>
            </a:r>
            <a:r>
              <a:rPr lang="en-US" altLang="zh-CN" sz="2400" dirty="0" smtClean="0"/>
              <a:t>,</a:t>
            </a:r>
            <a:r>
              <a:rPr lang="zh-CN" altLang="zh-CN" sz="2400" dirty="0" smtClean="0"/>
              <a:t>如果没有空椅子</a:t>
            </a:r>
            <a:r>
              <a:rPr lang="en-US" altLang="zh-CN" sz="2400" dirty="0" smtClean="0"/>
              <a:t>,</a:t>
            </a:r>
            <a:r>
              <a:rPr lang="zh-CN" altLang="zh-CN" sz="2400" dirty="0" smtClean="0"/>
              <a:t>他就离开。为理发师和顾客各编一段程序描述他们的行为</a:t>
            </a:r>
            <a:r>
              <a:rPr lang="en-US" altLang="zh-CN" sz="2400" dirty="0" smtClean="0"/>
              <a:t>,</a:t>
            </a:r>
            <a:r>
              <a:rPr lang="zh-CN" altLang="zh-CN" sz="2400" dirty="0" smtClean="0"/>
              <a:t>要求不能带有竞争条件。</a:t>
            </a:r>
            <a:endParaRPr lang="en-US" altLang="zh-CN" sz="2400" dirty="0" smtClean="0"/>
          </a:p>
          <a:p>
            <a:endParaRPr lang="zh-CN" altLang="zh-CN" dirty="0" smtClean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21086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 </a:t>
            </a:r>
            <a:r>
              <a:rPr lang="en-US" altLang="zh-CN" dirty="0" smtClean="0"/>
              <a:t>11/24/11</a:t>
            </a:r>
            <a:endParaRPr lang="en-US" altLang="zh-CN" dirty="0"/>
          </a:p>
          <a:p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Operating </a:t>
            </a:r>
            <a:r>
              <a:rPr lang="en-US" altLang="zh-CN" dirty="0"/>
              <a:t>System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补充题</a:t>
            </a:r>
            <a:r>
              <a:rPr lang="en-US" altLang="zh-CN" dirty="0" smtClean="0"/>
              <a:t>3</a:t>
            </a:r>
            <a:endParaRPr lang="en-US" altLang="zh-CN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zh-CN" altLang="zh-CN" sz="2000" dirty="0" smtClean="0"/>
              <a:t>设作业的虚拟地址为</a:t>
            </a:r>
            <a:r>
              <a:rPr lang="en-US" altLang="zh-CN" sz="2000" dirty="0" smtClean="0"/>
              <a:t>24</a:t>
            </a:r>
            <a:r>
              <a:rPr lang="zh-CN" altLang="zh-CN" sz="2000" dirty="0" smtClean="0"/>
              <a:t>位</a:t>
            </a:r>
            <a:r>
              <a:rPr lang="en-US" altLang="zh-CN" sz="2000" dirty="0" smtClean="0"/>
              <a:t>,</a:t>
            </a:r>
            <a:r>
              <a:rPr lang="zh-CN" altLang="zh-CN" sz="2000" dirty="0" smtClean="0"/>
              <a:t>其中高</a:t>
            </a:r>
            <a:r>
              <a:rPr lang="en-US" altLang="zh-CN" sz="2000" dirty="0" smtClean="0"/>
              <a:t>8</a:t>
            </a:r>
            <a:r>
              <a:rPr lang="zh-CN" altLang="zh-CN" sz="2000" dirty="0" smtClean="0"/>
              <a:t>位为段号</a:t>
            </a:r>
            <a:r>
              <a:rPr lang="en-US" altLang="zh-CN" sz="2000" dirty="0" smtClean="0"/>
              <a:t>,</a:t>
            </a:r>
            <a:r>
              <a:rPr lang="zh-CN" altLang="zh-CN" sz="2000" dirty="0" smtClean="0"/>
              <a:t>低</a:t>
            </a:r>
            <a:r>
              <a:rPr lang="en-US" altLang="zh-CN" sz="2000" dirty="0" smtClean="0"/>
              <a:t>16</a:t>
            </a:r>
            <a:r>
              <a:rPr lang="zh-CN" altLang="zh-CN" sz="2000" dirty="0" smtClean="0"/>
              <a:t>位为段内相对地址。试问：</a:t>
            </a:r>
          </a:p>
          <a:p>
            <a:r>
              <a:rPr lang="en-US" altLang="zh-CN" sz="2000" dirty="0" smtClean="0"/>
              <a:t>(1)</a:t>
            </a:r>
            <a:r>
              <a:rPr lang="zh-CN" altLang="zh-CN" sz="2000" dirty="0" smtClean="0"/>
              <a:t>一个作业最多可以有多少段</a:t>
            </a:r>
            <a:r>
              <a:rPr lang="en-US" altLang="zh-CN" sz="2000" dirty="0" smtClean="0"/>
              <a:t>?(2)</a:t>
            </a:r>
            <a:r>
              <a:rPr lang="zh-CN" altLang="zh-CN" sz="2000" dirty="0" smtClean="0"/>
              <a:t>每段的最大长度为多少字节</a:t>
            </a:r>
            <a:r>
              <a:rPr lang="en-US" altLang="zh-CN" sz="2000" dirty="0" smtClean="0"/>
              <a:t>?(3)</a:t>
            </a:r>
            <a:r>
              <a:rPr lang="zh-CN" altLang="zh-CN" sz="2000" dirty="0" smtClean="0"/>
              <a:t>某段式存储管理采用如下段表</a:t>
            </a:r>
            <a:r>
              <a:rPr lang="en-US" altLang="zh-CN" sz="2000" dirty="0" smtClean="0"/>
              <a:t>,</a:t>
            </a:r>
            <a:r>
              <a:rPr lang="zh-CN" altLang="zh-CN" sz="2000" dirty="0" smtClean="0"/>
              <a:t>试计算</a:t>
            </a:r>
            <a:r>
              <a:rPr lang="en-US" altLang="zh-CN" sz="2000" dirty="0" smtClean="0"/>
              <a:t>[0,430]</a:t>
            </a:r>
            <a:r>
              <a:rPr lang="zh-CN" altLang="zh-CN" sz="2000" dirty="0" smtClean="0"/>
              <a:t>、</a:t>
            </a:r>
            <a:r>
              <a:rPr lang="en-US" altLang="zh-CN" sz="2000" dirty="0" smtClean="0"/>
              <a:t>[1,50]</a:t>
            </a:r>
            <a:r>
              <a:rPr lang="zh-CN" altLang="zh-CN" sz="2000" dirty="0" smtClean="0"/>
              <a:t>、</a:t>
            </a:r>
            <a:r>
              <a:rPr lang="en-US" altLang="zh-CN" sz="2000" dirty="0" smtClean="0"/>
              <a:t>[2,30]</a:t>
            </a:r>
            <a:r>
              <a:rPr lang="zh-CN" altLang="zh-CN" sz="2000" dirty="0" smtClean="0"/>
              <a:t>、</a:t>
            </a:r>
            <a:r>
              <a:rPr lang="en-US" altLang="zh-CN" sz="2000" dirty="0" smtClean="0"/>
              <a:t>[3,70]</a:t>
            </a:r>
            <a:r>
              <a:rPr lang="zh-CN" altLang="zh-CN" sz="2000" dirty="0" smtClean="0"/>
              <a:t>的主存地址。其中方括号内的前一元素为段号</a:t>
            </a:r>
            <a:r>
              <a:rPr lang="en-US" altLang="zh-CN" sz="2000" dirty="0" smtClean="0"/>
              <a:t>,</a:t>
            </a:r>
            <a:r>
              <a:rPr lang="zh-CN" altLang="zh-CN" sz="2000" dirty="0" smtClean="0"/>
              <a:t>后一元素为段内地址。当无法进行地址变换时</a:t>
            </a:r>
            <a:r>
              <a:rPr lang="en-US" altLang="zh-CN" sz="2000" dirty="0" smtClean="0"/>
              <a:t>,</a:t>
            </a:r>
            <a:r>
              <a:rPr lang="zh-CN" altLang="zh-CN" sz="2000" dirty="0" smtClean="0"/>
              <a:t>应说明产生何种中断。</a:t>
            </a:r>
            <a:endParaRPr lang="en-US" altLang="zh-CN" sz="2000" dirty="0" smtClean="0"/>
          </a:p>
          <a:p>
            <a:endParaRPr lang="zh-CN" altLang="zh-CN" sz="2000" dirty="0" smtClean="0"/>
          </a:p>
          <a:p>
            <a:pPr marL="0" indent="0">
              <a:buNone/>
            </a:pPr>
            <a:endParaRPr lang="en-US" altLang="zh-CN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762000" y="33528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chemeClr val="tx1"/>
                          </a:solidFill>
                          <a:latin typeface="宋体"/>
                          <a:ea typeface="宋体"/>
                          <a:cs typeface="宋体"/>
                        </a:rPr>
                        <a:t>段号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chemeClr val="tx1"/>
                          </a:solidFill>
                          <a:latin typeface="宋体"/>
                          <a:ea typeface="宋体"/>
                          <a:cs typeface="宋体"/>
                        </a:rPr>
                        <a:t>段长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chemeClr val="tx1"/>
                          </a:solidFill>
                          <a:latin typeface="宋体"/>
                          <a:ea typeface="宋体"/>
                          <a:cs typeface="宋体"/>
                        </a:rPr>
                        <a:t>主存起始地址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chemeClr val="tx1"/>
                          </a:solidFill>
                          <a:latin typeface="宋体"/>
                          <a:ea typeface="宋体"/>
                          <a:cs typeface="宋体"/>
                        </a:rPr>
                        <a:t>是否在主存</a:t>
                      </a:r>
                      <a:endParaRPr lang="zh-CN" sz="1800" b="1" kern="100" dirty="0">
                        <a:solidFill>
                          <a:schemeClr val="tx1"/>
                        </a:solidFill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800" b="1" kern="100"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latin typeface="宋体"/>
                          <a:ea typeface="宋体"/>
                          <a:cs typeface="宋体"/>
                        </a:rPr>
                        <a:t>600</a:t>
                      </a:r>
                      <a:endParaRPr lang="zh-CN" sz="1800" b="1" kern="100" dirty="0"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latin typeface="宋体"/>
                          <a:ea typeface="宋体"/>
                          <a:cs typeface="宋体"/>
                        </a:rPr>
                        <a:t>2100</a:t>
                      </a:r>
                      <a:endParaRPr lang="zh-CN" sz="1800" b="1" kern="100"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100">
                          <a:latin typeface="宋体"/>
                          <a:ea typeface="宋体"/>
                          <a:cs typeface="宋体"/>
                        </a:rPr>
                        <a:t>是</a:t>
                      </a:r>
                      <a:endParaRPr lang="zh-CN" sz="1800" b="1" kern="100"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latin typeface="宋体"/>
                          <a:ea typeface="宋体"/>
                          <a:cs typeface="宋体"/>
                        </a:rPr>
                        <a:t>1</a:t>
                      </a:r>
                      <a:endParaRPr lang="zh-CN" sz="1800" b="1" kern="100"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latin typeface="宋体"/>
                          <a:ea typeface="宋体"/>
                          <a:cs typeface="宋体"/>
                        </a:rPr>
                        <a:t>40</a:t>
                      </a:r>
                      <a:endParaRPr lang="zh-CN" sz="1800" b="1" kern="100"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latin typeface="宋体"/>
                          <a:ea typeface="宋体"/>
                          <a:cs typeface="宋体"/>
                        </a:rPr>
                        <a:t>2800</a:t>
                      </a:r>
                      <a:endParaRPr lang="zh-CN" sz="1800" b="1" kern="100" dirty="0"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100">
                          <a:latin typeface="宋体"/>
                          <a:ea typeface="宋体"/>
                          <a:cs typeface="宋体"/>
                        </a:rPr>
                        <a:t>是</a:t>
                      </a:r>
                      <a:endParaRPr lang="zh-CN" sz="1800" b="1" kern="100"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latin typeface="宋体"/>
                          <a:ea typeface="宋体"/>
                          <a:cs typeface="宋体"/>
                        </a:rPr>
                        <a:t>2</a:t>
                      </a:r>
                      <a:endParaRPr lang="zh-CN" sz="1800" b="1" kern="100"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latin typeface="宋体"/>
                          <a:ea typeface="宋体"/>
                          <a:cs typeface="宋体"/>
                        </a:rPr>
                        <a:t>100</a:t>
                      </a:r>
                      <a:endParaRPr lang="zh-CN" sz="1800" b="1" kern="100" dirty="0"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b="1" kern="10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latin typeface="宋体"/>
                          <a:ea typeface="宋体"/>
                          <a:cs typeface="宋体"/>
                        </a:rPr>
                        <a:t>否</a:t>
                      </a:r>
                      <a:endParaRPr lang="zh-CN" sz="1800" b="1" kern="100" dirty="0"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latin typeface="宋体"/>
                          <a:ea typeface="宋体"/>
                          <a:cs typeface="宋体"/>
                        </a:rPr>
                        <a:t>3</a:t>
                      </a:r>
                      <a:endParaRPr lang="zh-CN" sz="1800" b="1" kern="100"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latin typeface="宋体"/>
                          <a:ea typeface="宋体"/>
                          <a:cs typeface="宋体"/>
                        </a:rPr>
                        <a:t>80</a:t>
                      </a:r>
                      <a:endParaRPr lang="zh-CN" sz="1800" b="1" kern="100"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latin typeface="宋体"/>
                          <a:ea typeface="宋体"/>
                          <a:cs typeface="宋体"/>
                        </a:rPr>
                        <a:t>4000</a:t>
                      </a:r>
                      <a:endParaRPr lang="zh-CN" sz="1800" b="1" kern="100"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latin typeface="宋体"/>
                          <a:ea typeface="宋体"/>
                          <a:cs typeface="宋体"/>
                        </a:rPr>
                        <a:t>是</a:t>
                      </a:r>
                      <a:endParaRPr lang="zh-CN" sz="1800" b="1" kern="100" dirty="0">
                        <a:latin typeface="宋体"/>
                        <a:ea typeface="宋体"/>
                        <a:cs typeface="Courier New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29194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 </a:t>
            </a:r>
            <a:r>
              <a:rPr lang="en-US" altLang="zh-CN" dirty="0" smtClean="0"/>
              <a:t>11/24/11</a:t>
            </a:r>
            <a:endParaRPr lang="en-US" altLang="zh-CN" dirty="0"/>
          </a:p>
          <a:p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Operating </a:t>
            </a:r>
            <a:r>
              <a:rPr lang="en-US" altLang="zh-CN" dirty="0"/>
              <a:t>System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补充题</a:t>
            </a:r>
            <a:r>
              <a:rPr lang="en-US" altLang="zh-CN" dirty="0" smtClean="0"/>
              <a:t>4</a:t>
            </a:r>
            <a:endParaRPr lang="en-US" altLang="zh-CN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001000" cy="4525963"/>
          </a:xfrm>
        </p:spPr>
        <p:txBody>
          <a:bodyPr/>
          <a:lstStyle/>
          <a:p>
            <a:r>
              <a:rPr lang="zh-CN" altLang="zh-CN" sz="2000" dirty="0" smtClean="0"/>
              <a:t>下面是两个并发执行的进程。它们能正确执行吗？若不能，试举例说明，并修改之</a:t>
            </a:r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8" name="TextBox 7"/>
          <p:cNvSpPr txBox="1"/>
          <p:nvPr/>
        </p:nvSpPr>
        <p:spPr>
          <a:xfrm>
            <a:off x="3810000" y="2651879"/>
            <a:ext cx="3810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0000"/>
                </a:solidFill>
              </a:rPr>
              <a:t>Process  P2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>
                <a:solidFill>
                  <a:srgbClr val="000000"/>
                </a:solidFill>
              </a:rPr>
              <a:t>    </a:t>
            </a:r>
            <a:r>
              <a:rPr lang="en-US" altLang="zh-CN" dirty="0" err="1" smtClean="0">
                <a:solidFill>
                  <a:srgbClr val="000000"/>
                </a:solidFill>
              </a:rPr>
              <a:t>Var</a:t>
            </a:r>
            <a:r>
              <a:rPr lang="en-US" altLang="zh-CN" dirty="0" smtClean="0">
                <a:solidFill>
                  <a:srgbClr val="000000"/>
                </a:solidFill>
              </a:rPr>
              <a:t> t, u: integer;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>
                <a:solidFill>
                  <a:srgbClr val="000000"/>
                </a:solidFill>
              </a:rPr>
              <a:t>       Begin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>
                <a:solidFill>
                  <a:srgbClr val="000000"/>
                </a:solidFill>
              </a:rPr>
              <a:t>         x:=0;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>
                <a:solidFill>
                  <a:srgbClr val="000000"/>
                </a:solidFill>
              </a:rPr>
              <a:t>         t:=0;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>
                <a:solidFill>
                  <a:srgbClr val="000000"/>
                </a:solidFill>
              </a:rPr>
              <a:t>         If  x&lt;1  then t:=t+2;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>
                <a:solidFill>
                  <a:srgbClr val="000000"/>
                </a:solidFill>
              </a:rPr>
              <a:t>         u:=t;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>
                <a:solidFill>
                  <a:srgbClr val="000000"/>
                </a:solidFill>
              </a:rPr>
              <a:t>       End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err="1" smtClean="0">
                <a:solidFill>
                  <a:srgbClr val="000000"/>
                </a:solidFill>
              </a:rPr>
              <a:t>Coend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endParaRPr lang="zh-CN" altLang="zh-CN" dirty="0" smtClean="0">
              <a:solidFill>
                <a:srgbClr val="000000"/>
              </a:solidFill>
            </a:endParaRPr>
          </a:p>
          <a:p>
            <a:endParaRPr lang="zh-CN" altLang="en-US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2057400"/>
            <a:ext cx="3962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solidFill>
                  <a:srgbClr val="000000"/>
                </a:solidFill>
              </a:rPr>
              <a:t>Cobegin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>
                <a:solidFill>
                  <a:srgbClr val="000000"/>
                </a:solidFill>
              </a:rPr>
              <a:t>    </a:t>
            </a:r>
            <a:r>
              <a:rPr lang="en-US" altLang="zh-CN" dirty="0" err="1" smtClean="0">
                <a:solidFill>
                  <a:srgbClr val="000000"/>
                </a:solidFill>
              </a:rPr>
              <a:t>Var</a:t>
            </a:r>
            <a:r>
              <a:rPr lang="en-US" altLang="zh-CN" dirty="0" smtClean="0">
                <a:solidFill>
                  <a:srgbClr val="000000"/>
                </a:solidFill>
              </a:rPr>
              <a:t> x: integer;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>
                <a:solidFill>
                  <a:srgbClr val="000000"/>
                </a:solidFill>
              </a:rPr>
              <a:t>Process  P1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>
                <a:solidFill>
                  <a:srgbClr val="000000"/>
                </a:solidFill>
              </a:rPr>
              <a:t>   </a:t>
            </a:r>
            <a:r>
              <a:rPr lang="en-US" altLang="zh-CN" dirty="0" err="1" smtClean="0">
                <a:solidFill>
                  <a:srgbClr val="000000"/>
                </a:solidFill>
              </a:rPr>
              <a:t>Var</a:t>
            </a:r>
            <a:r>
              <a:rPr lang="en-US" altLang="zh-CN" dirty="0" smtClean="0">
                <a:solidFill>
                  <a:srgbClr val="000000"/>
                </a:solidFill>
              </a:rPr>
              <a:t> y, z: integer;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>
                <a:solidFill>
                  <a:srgbClr val="000000"/>
                </a:solidFill>
              </a:rPr>
              <a:t>      Begin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>
                <a:solidFill>
                  <a:srgbClr val="000000"/>
                </a:solidFill>
              </a:rPr>
              <a:t>         x:=1;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>
                <a:solidFill>
                  <a:srgbClr val="000000"/>
                </a:solidFill>
              </a:rPr>
              <a:t>         y:=0;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>
                <a:solidFill>
                  <a:srgbClr val="000000"/>
                </a:solidFill>
              </a:rPr>
              <a:t>         If  x&gt;=1 then  y:=y+1;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>
                <a:solidFill>
                  <a:srgbClr val="000000"/>
                </a:solidFill>
              </a:rPr>
              <a:t>         z:=y;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>
                <a:solidFill>
                  <a:srgbClr val="000000"/>
                </a:solidFill>
              </a:rPr>
              <a:t>       End</a:t>
            </a:r>
            <a:endParaRPr lang="zh-CN" altLang="zh-CN" dirty="0" smtClean="0">
              <a:solidFill>
                <a:srgbClr val="000000"/>
              </a:solidFill>
            </a:endParaRPr>
          </a:p>
          <a:p>
            <a:endParaRPr lang="zh-CN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8049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 </a:t>
            </a:r>
            <a:r>
              <a:rPr lang="en-US" altLang="zh-CN" dirty="0" smtClean="0"/>
              <a:t>11/24/11</a:t>
            </a:r>
            <a:endParaRPr lang="en-US" altLang="zh-CN" dirty="0"/>
          </a:p>
          <a:p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Operating </a:t>
            </a:r>
            <a:r>
              <a:rPr lang="en-US" altLang="zh-CN" dirty="0"/>
              <a:t>System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补充题</a:t>
            </a:r>
            <a:r>
              <a:rPr lang="en-US" altLang="zh-CN" dirty="0" smtClean="0"/>
              <a:t>5</a:t>
            </a:r>
            <a:endParaRPr lang="en-US" altLang="zh-CN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001000" cy="4525963"/>
          </a:xfrm>
        </p:spPr>
        <p:txBody>
          <a:bodyPr/>
          <a:lstStyle/>
          <a:p>
            <a:pPr marL="0" indent="0">
              <a:buNone/>
            </a:pPr>
            <a:r>
              <a:rPr lang="zh-CN" altLang="zh-CN" dirty="0" smtClean="0"/>
              <a:t>考虑由</a:t>
            </a:r>
            <a:r>
              <a:rPr lang="en-US" altLang="zh-CN" dirty="0" smtClean="0"/>
              <a:t>n</a:t>
            </a:r>
            <a:r>
              <a:rPr lang="zh-CN" altLang="zh-CN" dirty="0" smtClean="0"/>
              <a:t>个进程共享的具有</a:t>
            </a:r>
            <a:r>
              <a:rPr lang="en-US" altLang="zh-CN" dirty="0" smtClean="0"/>
              <a:t>m</a:t>
            </a:r>
            <a:r>
              <a:rPr lang="zh-CN" altLang="zh-CN" dirty="0" smtClean="0"/>
              <a:t>个同类资源的系统</a:t>
            </a:r>
            <a:r>
              <a:rPr lang="en-US" altLang="zh-CN" dirty="0" smtClean="0"/>
              <a:t>,</a:t>
            </a:r>
            <a:r>
              <a:rPr lang="zh-CN" altLang="zh-CN" dirty="0" smtClean="0"/>
              <a:t>证明</a:t>
            </a:r>
            <a:r>
              <a:rPr lang="en-US" altLang="zh-CN" dirty="0" smtClean="0"/>
              <a:t>:</a:t>
            </a:r>
            <a:r>
              <a:rPr lang="zh-CN" altLang="zh-CN" dirty="0" smtClean="0"/>
              <a:t>如果对</a:t>
            </a:r>
            <a:r>
              <a:rPr lang="en-US" altLang="zh-CN" dirty="0" smtClean="0"/>
              <a:t>I=1,2,</a:t>
            </a:r>
            <a:r>
              <a:rPr lang="zh-CN" altLang="zh-CN" dirty="0" smtClean="0"/>
              <a:t>……</a:t>
            </a:r>
            <a:r>
              <a:rPr lang="en-US" altLang="zh-CN" dirty="0" smtClean="0"/>
              <a:t>,n,</a:t>
            </a:r>
            <a:r>
              <a:rPr lang="zh-CN" altLang="zh-CN" dirty="0" smtClean="0"/>
              <a:t>有</a:t>
            </a:r>
            <a:r>
              <a:rPr lang="en-US" altLang="zh-CN" dirty="0" smtClean="0"/>
              <a:t>Need&gt;O</a:t>
            </a:r>
            <a:r>
              <a:rPr lang="zh-CN" altLang="zh-CN" dirty="0" smtClean="0"/>
              <a:t>而且所有最大需求量之和小于</a:t>
            </a:r>
            <a:r>
              <a:rPr lang="en-US" altLang="zh-CN" dirty="0" err="1" smtClean="0"/>
              <a:t>m+n</a:t>
            </a:r>
            <a:r>
              <a:rPr lang="en-US" altLang="zh-CN" dirty="0" smtClean="0"/>
              <a:t>,</a:t>
            </a:r>
            <a:r>
              <a:rPr lang="zh-CN" altLang="zh-CN" dirty="0" smtClean="0"/>
              <a:t>那么该系统是死锁无关的。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578723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zh-CN" dirty="0"/>
              <a:t> </a:t>
            </a:r>
            <a:r>
              <a:rPr lang="en-US" altLang="zh-CN" dirty="0" smtClean="0">
                <a:solidFill>
                  <a:srgbClr val="872D87"/>
                </a:solidFill>
              </a:rPr>
              <a:t>11/24/11</a:t>
            </a:r>
            <a:endParaRPr lang="en-US" altLang="zh-CN" dirty="0">
              <a:solidFill>
                <a:srgbClr val="872D87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CN"/>
              <a:t>Modern Operating System</a:t>
            </a:r>
          </a:p>
        </p:txBody>
      </p:sp>
      <p:pic>
        <p:nvPicPr>
          <p:cNvPr id="44038" name="Picture 6" descr="11509000902034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403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zh-CN" sz="6000"/>
              <a:t>The End~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>
                <a:solidFill>
                  <a:srgbClr val="E01EE5"/>
                </a:solidFill>
              </a:rPr>
              <a:t>Thank you all~ </a:t>
            </a:r>
            <a:r>
              <a:rPr lang="en-US" altLang="zh-CN">
                <a:solidFill>
                  <a:srgbClr val="E01EE5"/>
                </a:solidFill>
                <a:sym typeface="Wingdings" pitchFamily="2" charset="2"/>
              </a:rPr>
              <a:t>: )</a:t>
            </a:r>
            <a:endParaRPr lang="en-US" altLang="zh-CN">
              <a:solidFill>
                <a:srgbClr val="E01EE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简答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死锁</a:t>
            </a:r>
            <a:r>
              <a:rPr lang="zh-CN" altLang="en-US" dirty="0" smtClean="0"/>
              <a:t>和竞争有什么关系？</a:t>
            </a:r>
            <a:endParaRPr lang="en-US" altLang="zh-CN" dirty="0" smtClean="0"/>
          </a:p>
          <a:p>
            <a:r>
              <a:rPr lang="zh-CN" altLang="en-US" dirty="0"/>
              <a:t>死锁是指多个进程因竞争资源而造成的一种僵局</a:t>
            </a:r>
            <a:r>
              <a:rPr lang="en-US" altLang="zh-CN" dirty="0"/>
              <a:t>,</a:t>
            </a:r>
            <a:r>
              <a:rPr lang="zh-CN" altLang="en-US" dirty="0"/>
              <a:t>若无外力的作用</a:t>
            </a:r>
            <a:r>
              <a:rPr lang="en-US" altLang="zh-CN" dirty="0"/>
              <a:t>,</a:t>
            </a:r>
            <a:r>
              <a:rPr lang="zh-CN" altLang="en-US" dirty="0"/>
              <a:t>这些进程都将永远不能再向前推进。所以</a:t>
            </a:r>
            <a:r>
              <a:rPr lang="en-US" altLang="zh-CN" dirty="0"/>
              <a:t>,</a:t>
            </a:r>
            <a:r>
              <a:rPr lang="zh-CN" altLang="en-US" dirty="0"/>
              <a:t>死锁是由于系统中多个进程所共享的资源不足以同时满足需要时</a:t>
            </a:r>
            <a:r>
              <a:rPr lang="en-US" altLang="zh-CN" dirty="0"/>
              <a:t>,</a:t>
            </a:r>
            <a:r>
              <a:rPr lang="zh-CN" altLang="en-US" dirty="0"/>
              <a:t>引起对资源的竞争而产生的。但竞争资源不一定都会产生死锁</a:t>
            </a:r>
            <a:r>
              <a:rPr lang="en-US" altLang="zh-CN" dirty="0"/>
              <a:t>,</a:t>
            </a:r>
            <a:r>
              <a:rPr lang="zh-CN" altLang="en-US" dirty="0"/>
              <a:t>因为只要进程推进顺序合法</a:t>
            </a:r>
            <a:r>
              <a:rPr lang="en-US" altLang="zh-CN" dirty="0"/>
              <a:t>,</a:t>
            </a:r>
            <a:r>
              <a:rPr lang="zh-CN" altLang="en-US" dirty="0"/>
              <a:t>就不会产生死锁。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345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简答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为什么要引入</a:t>
            </a:r>
            <a:r>
              <a:rPr lang="en-US" altLang="zh-CN" dirty="0" err="1"/>
              <a:t>SPOOLing</a:t>
            </a:r>
            <a:r>
              <a:rPr lang="zh-CN" altLang="en-US" dirty="0"/>
              <a:t>系统</a:t>
            </a:r>
            <a:r>
              <a:rPr lang="en-US" altLang="zh-CN" dirty="0"/>
              <a:t>? </a:t>
            </a:r>
            <a:r>
              <a:rPr lang="en-US" altLang="zh-CN" dirty="0" err="1"/>
              <a:t>SPOOLing</a:t>
            </a:r>
            <a:r>
              <a:rPr lang="zh-CN" altLang="en-US" dirty="0"/>
              <a:t>系统可带来哪些好处</a:t>
            </a:r>
            <a:r>
              <a:rPr lang="en-US" altLang="zh-CN" dirty="0" smtClean="0"/>
              <a:t>?</a:t>
            </a:r>
            <a:endParaRPr lang="en-US" altLang="zh-CN" dirty="0"/>
          </a:p>
          <a:p>
            <a:r>
              <a:rPr lang="en-US" altLang="zh-CN" dirty="0"/>
              <a:t>Simultaneous Peripheral Operation </a:t>
            </a:r>
            <a:r>
              <a:rPr lang="en-US" altLang="zh-CN" dirty="0" smtClean="0"/>
              <a:t>On-Line</a:t>
            </a:r>
          </a:p>
          <a:p>
            <a:r>
              <a:rPr lang="zh-CN" altLang="zh-CN" dirty="0"/>
              <a:t>提高了I/O操作的速度,将独占设备改造为共享设备,实现了虚拟设备的功能。</a:t>
            </a:r>
          </a:p>
          <a:p>
            <a:r>
              <a:rPr lang="zh-CN" altLang="en-US" dirty="0" smtClean="0"/>
              <a:t>典型例子：共享打印机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3994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简答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覆盖技术与虚拟存储技术有何本质不同</a:t>
            </a:r>
            <a:r>
              <a:rPr lang="en-US" altLang="zh-CN" dirty="0" smtClean="0"/>
              <a:t>?</a:t>
            </a:r>
          </a:p>
          <a:p>
            <a:r>
              <a:rPr lang="zh-CN" altLang="zh-CN" dirty="0"/>
              <a:t>容量的限制,而虚拟存储器的最大长度不受物理内存容量的限制,只受计算机地址结构的限制。另外,使用覆盖技术要求程序员必须精心地设计程序及其数据结构,使得要覆盖的段具有相对独立性,不存在直接联系或相互交叉访问。而虚拟存储技术对用户的程序段之间没有此要求。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7436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简答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交换技术与虚存中使用的调入</a:t>
            </a:r>
            <a:r>
              <a:rPr lang="en-US" altLang="zh-CN" dirty="0"/>
              <a:t>/</a:t>
            </a:r>
            <a:r>
              <a:rPr lang="zh-CN" altLang="zh-CN" dirty="0"/>
              <a:t>调出技术有何相同与不同之处</a:t>
            </a:r>
            <a:r>
              <a:rPr lang="en-US" altLang="zh-CN" dirty="0"/>
              <a:t>?</a:t>
            </a:r>
            <a:endParaRPr lang="zh-CN" altLang="zh-CN" dirty="0"/>
          </a:p>
          <a:p>
            <a:r>
              <a:rPr lang="zh-CN" altLang="zh-CN" dirty="0" smtClean="0"/>
              <a:t>主要</a:t>
            </a:r>
            <a:r>
              <a:rPr lang="zh-CN" altLang="zh-CN" dirty="0"/>
              <a:t>相同点是都要在内存与外存之间交换信息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主要</a:t>
            </a:r>
            <a:r>
              <a:rPr lang="zh-CN" altLang="zh-CN" dirty="0"/>
              <a:t>区别在于:交换技术换进换出整个进程(proc结构和共享正文段除外〉,因此一个进程的大小受物理存储器的限制</a:t>
            </a:r>
            <a:r>
              <a:rPr lang="zh-CN" altLang="zh-CN" dirty="0" smtClean="0"/>
              <a:t>: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7436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简答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而虚存中使用的调入/调出技术在内存和外存之间来回传递的是存储页或存储段,而不是整个进程,从而使得进程的地址映射具有了更大的灵活性,且允许进程的大小比可用的物理存储空间大得多。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7436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简答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关于处理机调度，试问：</a:t>
            </a:r>
          </a:p>
          <a:p>
            <a:pPr lvl="0"/>
            <a:r>
              <a:rPr lang="zh-CN" altLang="zh-CN" dirty="0"/>
              <a:t>什么是处理机三级调度？</a:t>
            </a:r>
          </a:p>
          <a:p>
            <a:pPr lvl="0"/>
            <a:r>
              <a:rPr lang="zh-CN" altLang="zh-CN" dirty="0"/>
              <a:t>处理机三级调度分别在什么情况下发生？</a:t>
            </a:r>
          </a:p>
          <a:p>
            <a:pPr lvl="0"/>
            <a:r>
              <a:rPr lang="zh-CN" altLang="zh-CN" dirty="0"/>
              <a:t>各级调度分别完成什么工作？</a:t>
            </a:r>
          </a:p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7436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简答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11/24/11</a:t>
            </a:r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Modern Operating System</a:t>
            </a:r>
            <a:endParaRPr lang="en-US" altLang="zh-C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76400"/>
            <a:ext cx="5210175" cy="375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688240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omic Sans MS"/>
        <a:ea typeface="宋体"/>
        <a:cs typeface=""/>
      </a:majorFont>
      <a:minorFont>
        <a:latin typeface="Comic Sans MS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Comic Sans MS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1753</Words>
  <Application>Microsoft Office PowerPoint</Application>
  <PresentationFormat>全屏显示(4:3)</PresentationFormat>
  <Paragraphs>161</Paragraphs>
  <Slides>24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24</vt:i4>
      </vt:variant>
    </vt:vector>
  </HeadingPairs>
  <TitlesOfParts>
    <vt:vector size="26" baseType="lpstr">
      <vt:lpstr>Default Design</vt:lpstr>
      <vt:lpstr>Custom Design</vt:lpstr>
      <vt:lpstr>习题课</vt:lpstr>
      <vt:lpstr>课程安排</vt:lpstr>
      <vt:lpstr>简答</vt:lpstr>
      <vt:lpstr>简答</vt:lpstr>
      <vt:lpstr>简答</vt:lpstr>
      <vt:lpstr>简答</vt:lpstr>
      <vt:lpstr>简答</vt:lpstr>
      <vt:lpstr>简答</vt:lpstr>
      <vt:lpstr>简答</vt:lpstr>
      <vt:lpstr>简答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补充题1</vt:lpstr>
      <vt:lpstr>补充题2</vt:lpstr>
      <vt:lpstr>补充题3</vt:lpstr>
      <vt:lpstr>补充题4</vt:lpstr>
      <vt:lpstr>补充题5</vt:lpstr>
      <vt:lpstr>The End~</vt:lpstr>
    </vt:vector>
  </TitlesOfParts>
  <Company>SJTU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Answer to the Homework #1</dc:title>
  <dc:creator>Jenny</dc:creator>
  <cp:lastModifiedBy>Liang Zhou</cp:lastModifiedBy>
  <cp:revision>192</cp:revision>
  <dcterms:created xsi:type="dcterms:W3CDTF">2006-11-11T12:10:08Z</dcterms:created>
  <dcterms:modified xsi:type="dcterms:W3CDTF">2011-11-25T09:35:02Z</dcterms:modified>
</cp:coreProperties>
</file>