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31"/>
  </p:notesMasterIdLst>
  <p:handoutMasterIdLst>
    <p:handoutMasterId r:id="rId32"/>
  </p:handoutMasterIdLst>
  <p:sldIdLst>
    <p:sldId id="256" r:id="rId3"/>
    <p:sldId id="295" r:id="rId4"/>
    <p:sldId id="315" r:id="rId5"/>
    <p:sldId id="316" r:id="rId6"/>
    <p:sldId id="317" r:id="rId7"/>
    <p:sldId id="318" r:id="rId8"/>
    <p:sldId id="259" r:id="rId9"/>
    <p:sldId id="260" r:id="rId10"/>
    <p:sldId id="261" r:id="rId11"/>
    <p:sldId id="302" r:id="rId12"/>
    <p:sldId id="304" r:id="rId13"/>
    <p:sldId id="305" r:id="rId14"/>
    <p:sldId id="307" r:id="rId15"/>
    <p:sldId id="306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24" r:id="rId24"/>
    <p:sldId id="319" r:id="rId25"/>
    <p:sldId id="320" r:id="rId26"/>
    <p:sldId id="321" r:id="rId27"/>
    <p:sldId id="322" r:id="rId28"/>
    <p:sldId id="323" r:id="rId29"/>
    <p:sldId id="288" r:id="rId30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CC0000"/>
    <a:srgbClr val="730EBE"/>
    <a:srgbClr val="941197"/>
    <a:srgbClr val="E01EE5"/>
    <a:srgbClr val="872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489" autoAdjust="0"/>
  </p:normalViewPr>
  <p:slideViewPr>
    <p:cSldViewPr>
      <p:cViewPr varScale="1">
        <p:scale>
          <a:sx n="101" d="100"/>
          <a:sy n="101" d="100"/>
        </p:scale>
        <p:origin x="-19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302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6C5A38F-82A9-41E3-975D-644A1388AE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37029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19DC0A-4EBD-4485-91B0-8541771BC3B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95213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8385FC-11BF-4225-BCA6-B3B22C790B7B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8385FC-11BF-4225-BCA6-B3B22C790B7B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8385FC-11BF-4225-BCA6-B3B22C790B7B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8385FC-11BF-4225-BCA6-B3B22C790B7B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8385FC-11BF-4225-BCA6-B3B22C790B7B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In the case of a computer with a single CPU, only one task is said to be </a:t>
            </a:r>
            <a:r>
              <a:rPr lang="en-US" altLang="zh-CN" i="1"/>
              <a:t>running</a:t>
            </a:r>
            <a:r>
              <a:rPr lang="en-US" altLang="zh-CN"/>
              <a:t> at any point in time, meaning that the CPU is actively executing instructions for that task.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8385FC-11BF-4225-BCA6-B3B22C790B7B}" type="slidenum">
              <a:rPr lang="en-US" altLang="zh-CN"/>
              <a:pPr/>
              <a:t>23</a:t>
            </a:fld>
            <a:endParaRPr lang="en-US" altLang="zh-CN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8385FC-11BF-4225-BCA6-B3B22C790B7B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5" name="Picture 11" descr="11508657636870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95250"/>
            <a:ext cx="9144000" cy="6686550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altLang="zh-CN"/>
              <a:t>Click to edit Master 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altLang="zh-CN"/>
              <a:t>Click to edit Master subtitle style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 </a:t>
            </a:r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A0BE098-C08F-45FA-9D14-7BE2F6239E4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9D278F-59CA-42A6-B9DA-28D8E1BE3D3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A91822-0321-410A-BFC1-02827339901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631006-DD21-447C-AD08-AE5F9B5702D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CF4817-5E1B-4ECD-BF06-BA04B4A558E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6CD04F-6C8D-4151-AF71-1528FB6E04A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4A111-00F4-482A-B6FF-6F6543603A3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AF589D-6443-4A67-A836-AF639881587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8B7251-3FF8-4AE7-90A2-2FF3CD99A7A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6BD8D-E31F-4C97-889A-B0B2F8F85A2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834295-4C51-47AA-9A49-A40E85F8951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F507C-CC31-48C4-A653-9297BC47C4F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8C2E1D-92AB-40DE-BACF-6D3C82F4A90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78E472-B8A9-4C9E-9F28-A1F4BCA9A98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B5E461-9E39-4104-BDE1-814AF5AEE24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0529D-BA62-4334-9999-F90CFFE458D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561E8B-29AB-4972-8721-7D11541517E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37A173-D689-4B40-839A-58326F8D107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AFA8E-CDC8-4CCC-ACC4-81E6EC76900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E65E48-EBA7-4992-BE59-B702D76F8C9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58CEF0-5187-4BD3-9BDA-A9105A65B8AF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CCE664-C06D-4720-A256-AFFEB5A7FA1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orchid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5794375" y="2438400"/>
            <a:ext cx="3273425" cy="44196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872D87"/>
                </a:solidFill>
                <a:latin typeface="+mn-lt"/>
              </a:defRPr>
            </a:lvl1pPr>
          </a:lstStyle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72D87"/>
                </a:solidFill>
                <a:latin typeface="+mn-lt"/>
              </a:defRPr>
            </a:lvl1pPr>
          </a:lstStyle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A117504-DC08-4838-8151-FA7BB3439B7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5" name="Picture 7" descr="orchid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2438400"/>
            <a:ext cx="3273425" cy="4419600"/>
          </a:xfrm>
          <a:prstGeom prst="rect">
            <a:avLst/>
          </a:prstGeom>
          <a:noFill/>
        </p:spPr>
      </p:pic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872D87"/>
                </a:solidFill>
                <a:latin typeface="+mj-lt"/>
              </a:defRPr>
            </a:lvl1pPr>
          </a:lstStyle>
          <a:p>
            <a:endParaRPr lang="en-US" altLang="zh-CN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A47E203-F803-491E-B7FF-DF4638386CB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omic Sans MS" pitchFamily="66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r>
              <a:rPr lang="en-US" altLang="zh-CN" dirty="0" smtClean="0">
                <a:solidFill>
                  <a:srgbClr val="872D87"/>
                </a:solidFill>
              </a:rPr>
              <a:t>10/27/11</a:t>
            </a:r>
            <a:endParaRPr lang="en-US" altLang="zh-CN" dirty="0">
              <a:solidFill>
                <a:srgbClr val="872D87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 dirty="0" smtClean="0"/>
              <a:t>Operating </a:t>
            </a:r>
            <a:r>
              <a:rPr lang="en-US" altLang="zh-CN" dirty="0"/>
              <a:t>System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8153400" cy="1470025"/>
          </a:xfrm>
        </p:spPr>
        <p:txBody>
          <a:bodyPr/>
          <a:lstStyle/>
          <a:p>
            <a:pPr algn="ctr"/>
            <a:r>
              <a:rPr lang="zh-CN" altLang="en-US" dirty="0"/>
              <a:t>习题</a:t>
            </a:r>
            <a:r>
              <a:rPr lang="zh-CN" altLang="en-US" dirty="0" smtClean="0"/>
              <a:t>课</a:t>
            </a:r>
            <a:endParaRPr lang="en-US" altLang="zh-CN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                             </a:t>
            </a:r>
            <a:r>
              <a:rPr lang="en-US" altLang="zh-CN" dirty="0" smtClean="0"/>
              <a:t>10/27/11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课程安排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Homework1</a:t>
            </a:r>
          </a:p>
          <a:p>
            <a:r>
              <a:rPr lang="en-US" altLang="zh-CN" dirty="0" smtClean="0"/>
              <a:t>Project(SE only)</a:t>
            </a:r>
          </a:p>
          <a:p>
            <a:r>
              <a:rPr lang="en-US" altLang="zh-CN" dirty="0" smtClean="0"/>
              <a:t>Discussion</a:t>
            </a:r>
          </a:p>
          <a:p>
            <a:r>
              <a:rPr lang="en-US" altLang="zh-CN" dirty="0" smtClean="0"/>
              <a:t>Quiz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73394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 10/27/11</a:t>
            </a:r>
          </a:p>
          <a:p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</a:t>
            </a:r>
            <a:r>
              <a:rPr lang="en-US" altLang="zh-CN" dirty="0"/>
              <a:t>System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简答题</a:t>
            </a:r>
            <a:r>
              <a:rPr lang="en-US" altLang="zh-CN" dirty="0" smtClean="0"/>
              <a:t>3</a:t>
            </a:r>
            <a:endParaRPr lang="en-US" altLang="zh-CN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Wingdings" pitchFamily="2" charset="2"/>
              <a:buChar char="Ø"/>
            </a:pPr>
            <a:r>
              <a:rPr lang="zh-CN" altLang="zh-CN" dirty="0" smtClean="0"/>
              <a:t>为实现</a:t>
            </a:r>
            <a:r>
              <a:rPr lang="en-US" altLang="zh-CN" dirty="0" smtClean="0"/>
              <a:t>CPU</a:t>
            </a:r>
            <a:r>
              <a:rPr lang="zh-CN" altLang="zh-CN" dirty="0" smtClean="0"/>
              <a:t>与外部设备的并行工作，系统引入了何种硬件机制？请简要描述这种机制。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sz="2400" dirty="0" smtClean="0"/>
          </a:p>
          <a:p>
            <a:pPr marL="0" indent="0">
              <a:buNone/>
            </a:pPr>
            <a:r>
              <a:rPr lang="zh-CN" altLang="zh-CN" sz="2400" dirty="0" smtClean="0"/>
              <a:t>中断机制。指当出现需要时，</a:t>
            </a:r>
            <a:r>
              <a:rPr lang="en-US" altLang="zh-CN" sz="2400" dirty="0" smtClean="0"/>
              <a:t>CPU</a:t>
            </a:r>
            <a:r>
              <a:rPr lang="zh-CN" altLang="zh-CN" sz="2400" dirty="0" smtClean="0"/>
              <a:t>暂时停止当前程序的执行转而执行处理新情况的程序和执行过程。即在程序运行过程中，系统出现了一个必须由</a:t>
            </a:r>
            <a:r>
              <a:rPr lang="en-US" altLang="zh-CN" sz="2400" dirty="0" smtClean="0"/>
              <a:t>CPU</a:t>
            </a:r>
            <a:r>
              <a:rPr lang="zh-CN" altLang="zh-CN" sz="2400" dirty="0" smtClean="0"/>
              <a:t>立即处理的情况，此时，</a:t>
            </a:r>
            <a:r>
              <a:rPr lang="en-US" altLang="zh-CN" sz="2400" dirty="0" smtClean="0"/>
              <a:t>CPU</a:t>
            </a:r>
            <a:r>
              <a:rPr lang="zh-CN" altLang="zh-CN" sz="2400" dirty="0" smtClean="0"/>
              <a:t>暂时中止程序的执行转而处理这个新的情况的过程就叫做中断。</a:t>
            </a:r>
          </a:p>
          <a:p>
            <a:pPr marL="0" lvl="0" indent="0">
              <a:buNone/>
            </a:pPr>
            <a:endParaRPr lang="zh-CN" altLang="zh-CN" dirty="0" smtClean="0"/>
          </a:p>
          <a:p>
            <a:pPr marL="0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464595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 10/27/11</a:t>
            </a:r>
          </a:p>
          <a:p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</a:t>
            </a:r>
            <a:r>
              <a:rPr lang="en-US" altLang="zh-CN" dirty="0"/>
              <a:t>System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应用题</a:t>
            </a:r>
            <a:r>
              <a:rPr lang="en-US" altLang="zh-CN" dirty="0" smtClean="0"/>
              <a:t>1</a:t>
            </a:r>
            <a:endParaRPr lang="en-US" altLang="zh-CN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AutoNum type="arabicParenBoth"/>
            </a:pPr>
            <a:r>
              <a:rPr lang="en-US" altLang="zh-CN" sz="2400" dirty="0" smtClean="0"/>
              <a:t>(10+5+10+10+5)/(10+5+5+10+10+10+10+5+5+10)=50%</a:t>
            </a:r>
            <a:endParaRPr lang="en-US" altLang="zh-CN" dirty="0" smtClean="0"/>
          </a:p>
          <a:p>
            <a:pPr marL="457200" indent="-457200">
              <a:buAutoNum type="arabicParenBoth"/>
            </a:pPr>
            <a:endParaRPr lang="en-US" altLang="zh-CN" sz="2400" dirty="0" smtClean="0"/>
          </a:p>
          <a:p>
            <a:pPr marL="457200" indent="-457200">
              <a:buFontTx/>
              <a:buAutoNum type="arabicParenBoth"/>
            </a:pPr>
            <a:r>
              <a:rPr lang="en-US" altLang="zh-CN" sz="2400" dirty="0" smtClean="0"/>
              <a:t>40/(10+10+5+5+5+10)=88.89%</a:t>
            </a:r>
            <a:endParaRPr lang="zh-CN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val="39540716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 10/27/11</a:t>
            </a:r>
          </a:p>
          <a:p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</a:t>
            </a:r>
            <a:r>
              <a:rPr lang="en-US" altLang="zh-CN" dirty="0"/>
              <a:t>System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应用题</a:t>
            </a:r>
            <a:r>
              <a:rPr lang="en-US" altLang="zh-CN" dirty="0" smtClean="0"/>
              <a:t>2</a:t>
            </a:r>
            <a:endParaRPr lang="en-US" altLang="zh-CN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zh-CN" altLang="zh-CN" sz="2000" dirty="0" smtClean="0"/>
              <a:t>假设一个计算机系统具有如下特征：处理一次中断，平均耗时</a:t>
            </a:r>
            <a:r>
              <a:rPr lang="en-US" altLang="zh-CN" sz="2000" dirty="0" smtClean="0"/>
              <a:t>1ms</a:t>
            </a:r>
            <a:r>
              <a:rPr lang="zh-CN" altLang="zh-CN" sz="2000" dirty="0" smtClean="0"/>
              <a:t>；进行一次进程调度，平均耗时</a:t>
            </a:r>
            <a:r>
              <a:rPr lang="en-US" altLang="zh-CN" sz="2000" dirty="0" smtClean="0"/>
              <a:t>2ms</a:t>
            </a:r>
            <a:r>
              <a:rPr lang="zh-CN" altLang="zh-CN" sz="2000" dirty="0" smtClean="0"/>
              <a:t>；将</a:t>
            </a:r>
            <a:r>
              <a:rPr lang="en-US" altLang="zh-CN" sz="2000" dirty="0" smtClean="0"/>
              <a:t>CPU</a:t>
            </a:r>
            <a:r>
              <a:rPr lang="zh-CN" altLang="zh-CN" sz="2000" dirty="0" smtClean="0"/>
              <a:t>分配给选中的进程，又平均需要</a:t>
            </a:r>
            <a:r>
              <a:rPr lang="en-US" altLang="zh-CN" sz="2000" dirty="0" smtClean="0"/>
              <a:t>1ms</a:t>
            </a:r>
            <a:r>
              <a:rPr lang="zh-CN" altLang="zh-CN" sz="2000" dirty="0" smtClean="0"/>
              <a:t>。再假设其定时器芯片每秒产生</a:t>
            </a:r>
            <a:r>
              <a:rPr lang="en-US" altLang="zh-CN" sz="2000" dirty="0" smtClean="0"/>
              <a:t>100</a:t>
            </a:r>
            <a:r>
              <a:rPr lang="zh-CN" altLang="zh-CN" sz="2000" dirty="0" smtClean="0"/>
              <a:t>次中断，问：</a:t>
            </a:r>
          </a:p>
          <a:p>
            <a:pPr>
              <a:buNone/>
            </a:pPr>
            <a:r>
              <a:rPr lang="en-US" altLang="zh-CN" sz="2000" dirty="0" smtClean="0"/>
              <a:t>(1) </a:t>
            </a:r>
            <a:r>
              <a:rPr lang="zh-CN" altLang="zh-CN" sz="2000" dirty="0" smtClean="0"/>
              <a:t>系统将百分之几的</a:t>
            </a:r>
            <a:r>
              <a:rPr lang="en-US" altLang="zh-CN" sz="2000" dirty="0" smtClean="0"/>
              <a:t>CPU</a:t>
            </a:r>
            <a:r>
              <a:rPr lang="zh-CN" altLang="zh-CN" sz="2000" dirty="0" smtClean="0"/>
              <a:t>时间用于时钟中断处理？</a:t>
            </a:r>
            <a:endParaRPr lang="en-US" altLang="zh-CN" sz="2000" dirty="0" smtClean="0"/>
          </a:p>
          <a:p>
            <a:pPr>
              <a:buNone/>
            </a:pPr>
            <a:r>
              <a:rPr lang="en-US" altLang="zh-CN" sz="2000" dirty="0" smtClean="0"/>
              <a:t>      100ms/1000ms = 10%</a:t>
            </a:r>
            <a:endParaRPr lang="zh-CN" altLang="zh-CN" sz="2000" dirty="0" smtClean="0"/>
          </a:p>
          <a:p>
            <a:pPr>
              <a:buNone/>
            </a:pPr>
            <a:r>
              <a:rPr lang="en-US" altLang="zh-CN" sz="2000" dirty="0" smtClean="0"/>
              <a:t>(2) </a:t>
            </a:r>
            <a:r>
              <a:rPr lang="zh-CN" altLang="zh-CN" sz="2000" dirty="0" smtClean="0"/>
              <a:t>如果采用轮转法调度，</a:t>
            </a:r>
            <a:r>
              <a:rPr lang="en-US" altLang="zh-CN" sz="2000" dirty="0" smtClean="0"/>
              <a:t>10</a:t>
            </a:r>
            <a:r>
              <a:rPr lang="zh-CN" altLang="zh-CN" sz="2000" dirty="0" smtClean="0"/>
              <a:t>个时钟中断为一个时间片，那么系统将百分之几的</a:t>
            </a:r>
            <a:r>
              <a:rPr lang="en-US" altLang="zh-CN" sz="2000" dirty="0" smtClean="0"/>
              <a:t>CPU</a:t>
            </a:r>
            <a:r>
              <a:rPr lang="zh-CN" altLang="zh-CN" sz="2000" dirty="0" smtClean="0"/>
              <a:t>时间用于进程调度（包括调度、分配</a:t>
            </a:r>
            <a:r>
              <a:rPr lang="en-US" altLang="zh-CN" sz="2000" dirty="0" smtClean="0"/>
              <a:t>CPU</a:t>
            </a:r>
            <a:r>
              <a:rPr lang="zh-CN" altLang="zh-CN" sz="2000" dirty="0" smtClean="0"/>
              <a:t>和时钟中断处理时间）？</a:t>
            </a:r>
            <a:endParaRPr lang="en-US" altLang="zh-CN" sz="2000" dirty="0" smtClean="0"/>
          </a:p>
          <a:p>
            <a:pPr>
              <a:buNone/>
            </a:pPr>
            <a:r>
              <a:rPr lang="en-US" altLang="zh-CN" sz="2000" dirty="0" smtClean="0"/>
              <a:t>     </a:t>
            </a:r>
            <a:r>
              <a:rPr lang="zh-CN" altLang="zh-CN" sz="2000" dirty="0" smtClean="0"/>
              <a:t>每秒需要</a:t>
            </a:r>
            <a:r>
              <a:rPr lang="en-US" altLang="zh-CN" sz="2000" dirty="0" smtClean="0"/>
              <a:t>10</a:t>
            </a:r>
            <a:r>
              <a:rPr lang="zh-CN" altLang="zh-CN" sz="2000" dirty="0" smtClean="0"/>
              <a:t>次进程调度，所需时间为</a:t>
            </a:r>
            <a:r>
              <a:rPr lang="en-US" altLang="zh-CN" sz="2000" dirty="0" smtClean="0"/>
              <a:t>10</a:t>
            </a:r>
            <a:r>
              <a:rPr lang="zh-CN" altLang="zh-CN" sz="2000" dirty="0" smtClean="0"/>
              <a:t>×</a:t>
            </a:r>
            <a:r>
              <a:rPr lang="en-US" altLang="zh-CN" sz="2000" dirty="0" smtClean="0"/>
              <a:t>(2ms+1ms)=30ms</a:t>
            </a:r>
            <a:endParaRPr lang="zh-CN" altLang="zh-CN" sz="2000" dirty="0" smtClean="0"/>
          </a:p>
          <a:p>
            <a:pPr>
              <a:buNone/>
            </a:pPr>
            <a:r>
              <a:rPr lang="en-US" altLang="zh-CN" sz="2000" dirty="0" smtClean="0"/>
              <a:t>     </a:t>
            </a:r>
            <a:r>
              <a:rPr lang="zh-CN" altLang="zh-CN" sz="2000" dirty="0" smtClean="0"/>
              <a:t>用于进程调度比例为：</a:t>
            </a:r>
            <a:r>
              <a:rPr lang="en-US" altLang="zh-CN" sz="2000" dirty="0" smtClean="0"/>
              <a:t>(100ms+30ms) / 1000s=13%</a:t>
            </a:r>
            <a:endParaRPr lang="zh-CN" altLang="zh-CN" sz="2000" dirty="0" smtClean="0"/>
          </a:p>
          <a:p>
            <a:pPr>
              <a:buNone/>
            </a:pPr>
            <a:endParaRPr lang="zh-CN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val="30322503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 10/27/11</a:t>
            </a:r>
          </a:p>
          <a:p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</a:t>
            </a:r>
            <a:r>
              <a:rPr lang="en-US" altLang="zh-CN" dirty="0"/>
              <a:t>System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应用题</a:t>
            </a:r>
            <a:r>
              <a:rPr lang="en-US" altLang="zh-CN" dirty="0" smtClean="0"/>
              <a:t>3</a:t>
            </a:r>
            <a:endParaRPr lang="en-US" altLang="zh-CN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zh-CN" altLang="zh-CN" sz="2000" dirty="0" smtClean="0"/>
              <a:t>有</a:t>
            </a:r>
            <a:r>
              <a:rPr lang="en-US" altLang="zh-CN" sz="2000" dirty="0" smtClean="0"/>
              <a:t>5</a:t>
            </a:r>
            <a:r>
              <a:rPr lang="zh-CN" altLang="zh-CN" sz="2000" dirty="0" smtClean="0"/>
              <a:t>个任务</a:t>
            </a:r>
            <a:r>
              <a:rPr lang="en-US" altLang="zh-CN" sz="2000" dirty="0" smtClean="0"/>
              <a:t>A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B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C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D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E</a:t>
            </a:r>
            <a:r>
              <a:rPr lang="zh-CN" altLang="zh-CN" sz="2000" dirty="0" smtClean="0"/>
              <a:t>，它们几乎同时到达，预计它们的运行时间为</a:t>
            </a:r>
            <a:r>
              <a:rPr lang="en-US" altLang="zh-CN" sz="2000" dirty="0" smtClean="0"/>
              <a:t>10min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6min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2min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4min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8min</a:t>
            </a:r>
            <a:r>
              <a:rPr lang="zh-CN" altLang="zh-CN" sz="2000" dirty="0" smtClean="0"/>
              <a:t>。其优先级分别为</a:t>
            </a:r>
            <a:r>
              <a:rPr lang="en-US" altLang="zh-CN" sz="2000" dirty="0" smtClean="0"/>
              <a:t>3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5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2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1</a:t>
            </a:r>
            <a:r>
              <a:rPr lang="zh-CN" altLang="zh-CN" sz="2000" dirty="0" smtClean="0"/>
              <a:t>和</a:t>
            </a:r>
            <a:r>
              <a:rPr lang="en-US" altLang="zh-CN" sz="2000" dirty="0" smtClean="0"/>
              <a:t>4</a:t>
            </a:r>
            <a:r>
              <a:rPr lang="zh-CN" altLang="zh-CN" sz="2000" dirty="0" smtClean="0"/>
              <a:t>，这里</a:t>
            </a:r>
            <a:r>
              <a:rPr lang="en-US" altLang="zh-CN" sz="2000" dirty="0" smtClean="0"/>
              <a:t>5</a:t>
            </a:r>
            <a:r>
              <a:rPr lang="zh-CN" altLang="zh-CN" sz="2000" dirty="0" smtClean="0"/>
              <a:t>为最高优先级。对于下列每一种调度算法，计算其平均进程周转时间（进程切换开销可不考虑）。</a:t>
            </a:r>
          </a:p>
          <a:p>
            <a:pPr>
              <a:buNone/>
            </a:pPr>
            <a:r>
              <a:rPr lang="en-US" altLang="zh-CN" sz="2000" dirty="0" smtClean="0"/>
              <a:t>    (1) </a:t>
            </a:r>
            <a:r>
              <a:rPr lang="zh-CN" altLang="zh-CN" sz="2000" dirty="0" smtClean="0"/>
              <a:t>先来先服务</a:t>
            </a:r>
            <a:r>
              <a:rPr lang="en-US" altLang="zh-CN" sz="2000" dirty="0" smtClean="0"/>
              <a:t>(</a:t>
            </a:r>
            <a:r>
              <a:rPr lang="zh-CN" altLang="zh-CN" sz="2000" dirty="0" smtClean="0"/>
              <a:t>按</a:t>
            </a:r>
            <a:r>
              <a:rPr lang="en-US" altLang="zh-CN" sz="2000" dirty="0" smtClean="0"/>
              <a:t>A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B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C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D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E)</a:t>
            </a:r>
            <a:r>
              <a:rPr lang="zh-CN" altLang="zh-CN" sz="2000" dirty="0" smtClean="0"/>
              <a:t>算法。</a:t>
            </a:r>
            <a:r>
              <a:rPr lang="en-US" altLang="zh-CN" sz="2000" dirty="0" smtClean="0"/>
              <a:t>(2) </a:t>
            </a:r>
            <a:r>
              <a:rPr lang="zh-CN" altLang="zh-CN" sz="2000" dirty="0" smtClean="0"/>
              <a:t>优先级调度算法。</a:t>
            </a:r>
            <a:r>
              <a:rPr lang="en-US" altLang="zh-CN" sz="2000" dirty="0" smtClean="0"/>
              <a:t>(3) </a:t>
            </a:r>
            <a:r>
              <a:rPr lang="zh-CN" altLang="zh-CN" sz="2000" dirty="0" smtClean="0"/>
              <a:t>时间片轮转算法。</a:t>
            </a:r>
            <a:r>
              <a:rPr lang="en-US" altLang="zh-CN" sz="2000" dirty="0" smtClean="0"/>
              <a:t>(</a:t>
            </a:r>
            <a:r>
              <a:rPr lang="zh-CN" altLang="zh-CN" sz="2000" dirty="0" smtClean="0"/>
              <a:t>假定时间片为</a:t>
            </a:r>
            <a:r>
              <a:rPr lang="en-US" altLang="zh-CN" sz="2000" dirty="0" smtClean="0"/>
              <a:t>2min)</a:t>
            </a:r>
          </a:p>
          <a:p>
            <a:pPr>
              <a:buNone/>
            </a:pPr>
            <a:endParaRPr lang="en-US" altLang="zh-CN" sz="2000" dirty="0" smtClean="0"/>
          </a:p>
          <a:p>
            <a:r>
              <a:rPr lang="en-US" altLang="zh-CN" sz="2000" dirty="0" smtClean="0"/>
              <a:t>(1) </a:t>
            </a:r>
            <a:r>
              <a:rPr lang="en-US" altLang="zh-CN" sz="2000" i="1" dirty="0" smtClean="0"/>
              <a:t>T </a:t>
            </a:r>
            <a:r>
              <a:rPr lang="en-US" altLang="zh-CN" sz="2000" dirty="0" smtClean="0"/>
              <a:t>= (10+16+18+22+30)min /5 = 19.2min</a:t>
            </a:r>
            <a:endParaRPr lang="zh-CN" altLang="zh-CN" sz="2000" dirty="0" smtClean="0"/>
          </a:p>
          <a:p>
            <a:r>
              <a:rPr lang="en-US" altLang="zh-CN" sz="2000" dirty="0" smtClean="0"/>
              <a:t>(2) </a:t>
            </a:r>
            <a:r>
              <a:rPr lang="en-US" altLang="zh-CN" sz="2000" i="1" dirty="0" smtClean="0"/>
              <a:t>T </a:t>
            </a:r>
            <a:r>
              <a:rPr lang="en-US" altLang="zh-CN" sz="2000" dirty="0" smtClean="0"/>
              <a:t>= (6+14+24+26+30)min /5 = 20min</a:t>
            </a:r>
            <a:endParaRPr lang="zh-CN" altLang="zh-CN" sz="2000" dirty="0" smtClean="0"/>
          </a:p>
          <a:p>
            <a:r>
              <a:rPr lang="en-US" altLang="zh-CN" sz="2000" dirty="0" smtClean="0"/>
              <a:t>(3) </a:t>
            </a:r>
            <a:r>
              <a:rPr lang="en-US" altLang="zh-CN" sz="2000" i="1" dirty="0" smtClean="0"/>
              <a:t>T </a:t>
            </a:r>
            <a:r>
              <a:rPr lang="en-US" altLang="zh-CN" sz="2000" dirty="0" smtClean="0"/>
              <a:t>= (30+22+6+16+28)min /5 = 20.4min</a:t>
            </a:r>
            <a:endParaRPr lang="zh-CN" altLang="zh-CN" sz="2000" dirty="0" smtClean="0"/>
          </a:p>
          <a:p>
            <a:pPr>
              <a:buNone/>
            </a:pPr>
            <a:endParaRPr lang="zh-CN" altLang="zh-CN" sz="2000" dirty="0" smtClean="0"/>
          </a:p>
        </p:txBody>
      </p:sp>
    </p:spTree>
    <p:extLst>
      <p:ext uri="{BB962C8B-B14F-4D97-AF65-F5344CB8AC3E}">
        <p14:creationId xmlns:p14="http://schemas.microsoft.com/office/powerpoint/2010/main" val="11384209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 10/27/11</a:t>
            </a:r>
          </a:p>
          <a:p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</a:t>
            </a:r>
            <a:r>
              <a:rPr lang="en-US" altLang="zh-CN" dirty="0"/>
              <a:t>System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 Discussion</a:t>
            </a:r>
            <a:endParaRPr lang="en-US" altLang="zh-CN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 dirty="0"/>
              <a:t>Multiprogramming</a:t>
            </a:r>
          </a:p>
          <a:p>
            <a:pPr>
              <a:buFontTx/>
              <a:buNone/>
            </a:pPr>
            <a:r>
              <a:rPr lang="en-US" altLang="zh-CN" dirty="0"/>
              <a:t>   Multiprogramming is a form of parallel processing in which several programs are run at the same time on a processor. The operating system executes part of one program, then part of another. To the user it appears that all programs are executing at the same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3.1 Question 1</a:t>
            </a:r>
            <a:endParaRPr lang="en-US" altLang="zh-CN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 smtClean="0"/>
              <a:t>在早期计算机中，数据的每个字节的读写都直接由</a:t>
            </a:r>
            <a:r>
              <a:rPr lang="en-US" altLang="zh-CN" b="1" dirty="0" smtClean="0"/>
              <a:t>CPU</a:t>
            </a:r>
            <a:r>
              <a:rPr lang="zh-CN" altLang="en-US" b="1" dirty="0" smtClean="0"/>
              <a:t>处理（即没有</a:t>
            </a:r>
            <a:r>
              <a:rPr lang="en-US" altLang="zh-CN" b="1" dirty="0" smtClean="0"/>
              <a:t>DMA</a:t>
            </a:r>
            <a:r>
              <a:rPr lang="zh-CN" altLang="en-US" b="1" dirty="0" smtClean="0"/>
              <a:t>）。对于多道程序设计而言这种组织方式有没有什么问题？</a:t>
            </a:r>
            <a:endParaRPr lang="en-US" altLang="zh-C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10/27/11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3.1 </a:t>
            </a:r>
            <a:r>
              <a:rPr lang="en-US" altLang="zh-CN" dirty="0" smtClean="0"/>
              <a:t>Answer 1</a:t>
            </a:r>
            <a:endParaRPr lang="en-US" altLang="zh-CN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多道程序的主要原因是当等候 </a:t>
            </a:r>
            <a:r>
              <a:rPr lang="en-US" altLang="zh-CN" dirty="0"/>
              <a:t>I/O </a:t>
            </a:r>
            <a:r>
              <a:rPr lang="zh-CN" altLang="en-US" dirty="0"/>
              <a:t>完成时 </a:t>
            </a:r>
            <a:r>
              <a:rPr lang="en-US" altLang="zh-CN" dirty="0"/>
              <a:t>CPU </a:t>
            </a:r>
            <a:r>
              <a:rPr lang="zh-CN" altLang="en-US" dirty="0"/>
              <a:t>有事可做。如果没有 </a:t>
            </a:r>
            <a:r>
              <a:rPr lang="en-US" altLang="zh-CN" dirty="0"/>
              <a:t>DMA</a:t>
            </a:r>
            <a:r>
              <a:rPr lang="zh-CN" altLang="en-US" dirty="0"/>
              <a:t>，</a:t>
            </a:r>
            <a:r>
              <a:rPr lang="en-US" altLang="zh-CN" dirty="0"/>
              <a:t>I/O </a:t>
            </a:r>
            <a:r>
              <a:rPr lang="zh-CN" altLang="en-US" dirty="0"/>
              <a:t>操作时 </a:t>
            </a:r>
            <a:r>
              <a:rPr lang="en-US" altLang="zh-CN" dirty="0"/>
              <a:t>CPU </a:t>
            </a:r>
            <a:r>
              <a:rPr lang="zh-CN" altLang="en-US" dirty="0"/>
              <a:t>被完全占有，因此，多道程序无利可图 </a:t>
            </a:r>
            <a:r>
              <a:rPr lang="en-US" altLang="zh-CN" dirty="0"/>
              <a:t>(</a:t>
            </a:r>
            <a:r>
              <a:rPr lang="zh-CN" altLang="en-US" dirty="0"/>
              <a:t>至少在 </a:t>
            </a:r>
            <a:r>
              <a:rPr lang="en-US" altLang="zh-CN" dirty="0"/>
              <a:t>CPU </a:t>
            </a:r>
            <a:r>
              <a:rPr lang="zh-CN" altLang="en-US" dirty="0"/>
              <a:t>利用方面</a:t>
            </a:r>
            <a:r>
              <a:rPr lang="en-US" altLang="zh-CN" dirty="0"/>
              <a:t>)</a:t>
            </a:r>
            <a:r>
              <a:rPr lang="zh-CN" altLang="en-US" dirty="0"/>
              <a:t>。无论程序作多少 </a:t>
            </a:r>
            <a:r>
              <a:rPr lang="en-US" altLang="zh-CN" dirty="0"/>
              <a:t>I/O </a:t>
            </a:r>
            <a:r>
              <a:rPr lang="zh-CN" altLang="en-US" dirty="0"/>
              <a:t>操作， </a:t>
            </a:r>
            <a:r>
              <a:rPr lang="en-US" altLang="zh-CN" dirty="0"/>
              <a:t>CPU </a:t>
            </a:r>
            <a:r>
              <a:rPr lang="zh-CN" altLang="en-US" dirty="0"/>
              <a:t>都是 </a:t>
            </a:r>
            <a:r>
              <a:rPr lang="en-US" altLang="zh-CN" dirty="0"/>
              <a:t>100%</a:t>
            </a:r>
            <a:r>
              <a:rPr lang="zh-CN" altLang="en-US" dirty="0"/>
              <a:t>的忙碌。当然，这里假定主要的延迟是数据复制时的等待。如果 </a:t>
            </a:r>
            <a:r>
              <a:rPr lang="en-US" altLang="zh-CN" dirty="0"/>
              <a:t>I/O </a:t>
            </a:r>
            <a:r>
              <a:rPr lang="zh-CN" altLang="en-US" dirty="0"/>
              <a:t>很慢的 话，</a:t>
            </a:r>
            <a:r>
              <a:rPr lang="en-US" altLang="zh-CN" dirty="0"/>
              <a:t>CPU </a:t>
            </a:r>
            <a:r>
              <a:rPr lang="zh-CN" altLang="en-US" dirty="0"/>
              <a:t>可以做其它工作。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3.2 </a:t>
            </a:r>
            <a:r>
              <a:rPr lang="en-US" altLang="zh-CN" dirty="0" smtClean="0"/>
              <a:t>Question </a:t>
            </a:r>
            <a:r>
              <a:rPr lang="en-US" altLang="zh-CN" dirty="0" smtClean="0"/>
              <a:t>2</a:t>
            </a:r>
            <a:endParaRPr lang="en-US" altLang="zh-CN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 smtClean="0"/>
              <a:t>系列计算机的思想在</a:t>
            </a:r>
            <a:r>
              <a:rPr lang="en-US" altLang="zh-CN" b="1" dirty="0" smtClean="0"/>
              <a:t>20</a:t>
            </a:r>
            <a:r>
              <a:rPr lang="zh-CN" altLang="en-US" b="1" dirty="0" smtClean="0"/>
              <a:t>世纪</a:t>
            </a:r>
            <a:r>
              <a:rPr lang="en-US" altLang="zh-CN" b="1" dirty="0" smtClean="0"/>
              <a:t>60</a:t>
            </a:r>
            <a:r>
              <a:rPr lang="zh-CN" altLang="en-US" b="1" dirty="0" smtClean="0"/>
              <a:t>年代由</a:t>
            </a:r>
            <a:r>
              <a:rPr lang="en-US" altLang="zh-CN" b="1" dirty="0" smtClean="0"/>
              <a:t>IBM</a:t>
            </a:r>
            <a:r>
              <a:rPr lang="zh-CN" altLang="en-US" b="1" dirty="0" smtClean="0"/>
              <a:t>引入进</a:t>
            </a:r>
            <a:r>
              <a:rPr lang="en-US" altLang="zh-CN" b="1" dirty="0" smtClean="0"/>
              <a:t>System/360</a:t>
            </a:r>
            <a:r>
              <a:rPr lang="zh-CN" altLang="en-US" b="1" dirty="0" smtClean="0"/>
              <a:t>大型机。现在这种思想已经消亡了还是继续活跃着？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282320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3.2 </a:t>
            </a:r>
            <a:r>
              <a:rPr lang="en-US" altLang="zh-CN" dirty="0" err="1" smtClean="0"/>
              <a:t>Quesion</a:t>
            </a:r>
            <a:r>
              <a:rPr lang="en-US" altLang="zh-CN" dirty="0" smtClean="0"/>
              <a:t> 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IBM System/360</a:t>
            </a:r>
            <a:r>
              <a:rPr lang="zh-CN" altLang="en-US" dirty="0"/>
              <a:t>是美国</a:t>
            </a:r>
            <a:r>
              <a:rPr lang="en-US" altLang="zh-CN" dirty="0"/>
              <a:t>IBM</a:t>
            </a:r>
            <a:r>
              <a:rPr lang="zh-CN" altLang="en-US" dirty="0"/>
              <a:t>公司于</a:t>
            </a:r>
            <a:r>
              <a:rPr lang="en-US" altLang="zh-CN" dirty="0"/>
              <a:t>1964</a:t>
            </a:r>
            <a:r>
              <a:rPr lang="zh-CN" altLang="en-US" dirty="0"/>
              <a:t>年推出的大型机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System/360</a:t>
            </a:r>
            <a:r>
              <a:rPr lang="zh-CN" altLang="en-US" dirty="0"/>
              <a:t>的问世代表着世界上的电脑有了一种共同的语言，它们都共用代号为</a:t>
            </a:r>
            <a:r>
              <a:rPr lang="en-US" altLang="zh-CN" dirty="0"/>
              <a:t>OS/360</a:t>
            </a:r>
            <a:r>
              <a:rPr lang="zh-CN" altLang="en-US" dirty="0"/>
              <a:t>的</a:t>
            </a:r>
            <a:r>
              <a:rPr lang="en-US" altLang="zh-CN" dirty="0"/>
              <a:t>OS</a:t>
            </a:r>
            <a:r>
              <a:rPr lang="zh-CN" altLang="en-US" dirty="0"/>
              <a:t>，而并非每种产品都用量身订做的</a:t>
            </a:r>
            <a:r>
              <a:rPr lang="en-US" altLang="zh-CN" dirty="0"/>
              <a:t>OS</a:t>
            </a:r>
            <a:r>
              <a:rPr lang="zh-CN" altLang="en-US" dirty="0"/>
              <a:t>。让单一</a:t>
            </a:r>
            <a:r>
              <a:rPr lang="en-US" altLang="zh-CN" dirty="0"/>
              <a:t>OS</a:t>
            </a:r>
            <a:r>
              <a:rPr lang="zh-CN" altLang="en-US" dirty="0"/>
              <a:t>适用于整个系列的产品是</a:t>
            </a:r>
            <a:r>
              <a:rPr lang="en-US" altLang="zh-CN" dirty="0"/>
              <a:t>System/360</a:t>
            </a:r>
            <a:r>
              <a:rPr lang="zh-CN" altLang="en-US" dirty="0"/>
              <a:t>成功的关键，且实际上</a:t>
            </a:r>
            <a:r>
              <a:rPr lang="en-US" altLang="zh-CN" dirty="0"/>
              <a:t>IBM</a:t>
            </a:r>
            <a:r>
              <a:rPr lang="zh-CN" altLang="en-US" dirty="0"/>
              <a:t>目前的大型系统便是此系统的后裔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18444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3.2 Question 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525963"/>
          </a:xfrm>
        </p:spPr>
        <p:txBody>
          <a:bodyPr/>
          <a:lstStyle/>
          <a:p>
            <a:r>
              <a:rPr lang="en-US" altLang="zh-CN" dirty="0"/>
              <a:t>System/360</a:t>
            </a:r>
            <a:r>
              <a:rPr lang="zh-CN" altLang="en-US" dirty="0"/>
              <a:t>的开发过程可说是历史上最大的一次豪赌，为了研发</a:t>
            </a:r>
            <a:r>
              <a:rPr lang="en-US" altLang="zh-CN" dirty="0"/>
              <a:t>System/360</a:t>
            </a:r>
            <a:r>
              <a:rPr lang="zh-CN" altLang="en-US" dirty="0"/>
              <a:t>这台大型机，</a:t>
            </a:r>
            <a:r>
              <a:rPr lang="en-US" altLang="zh-CN" dirty="0"/>
              <a:t>IBM</a:t>
            </a:r>
            <a:r>
              <a:rPr lang="zh-CN" altLang="en-US" dirty="0"/>
              <a:t>决定征召六万多名新员工，创建五座新工厂，而当时出货的时间不断的顺延。当时的软件总工程师佛瑞德</a:t>
            </a:r>
            <a:r>
              <a:rPr lang="en-US" altLang="zh-CN" dirty="0"/>
              <a:t>·</a:t>
            </a:r>
            <a:r>
              <a:rPr lang="zh-CN" altLang="en-US" dirty="0"/>
              <a:t>布鲁克斯的著书</a:t>
            </a:r>
            <a:r>
              <a:rPr lang="en-US" altLang="zh-CN" dirty="0"/>
              <a:t>《</a:t>
            </a:r>
            <a:r>
              <a:rPr lang="zh-CN" altLang="en-US" dirty="0"/>
              <a:t>人月神话：软件项目管理之道</a:t>
            </a:r>
            <a:r>
              <a:rPr lang="en-US" altLang="zh-CN" dirty="0"/>
              <a:t>》</a:t>
            </a:r>
            <a:r>
              <a:rPr lang="zh-CN" altLang="en-US" dirty="0"/>
              <a:t>（</a:t>
            </a:r>
            <a:r>
              <a:rPr lang="en-US" altLang="zh-CN" dirty="0"/>
              <a:t>The Mythical Man-Month: Essays on Software Engineering</a:t>
            </a:r>
            <a:r>
              <a:rPr lang="zh-CN" altLang="en-US" dirty="0"/>
              <a:t>）记述人类工程史上一项里程碑式的大型复杂软件系统开发经验。</a:t>
            </a: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05288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61925"/>
            <a:ext cx="9067800" cy="653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253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3.2 Question 2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02080"/>
            <a:ext cx="78284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7774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3.2 Answer 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它依然存在。例如，</a:t>
            </a:r>
            <a:r>
              <a:rPr lang="en-US" altLang="zh-CN" dirty="0"/>
              <a:t>Intel </a:t>
            </a:r>
            <a:r>
              <a:rPr lang="zh-CN" altLang="en-US" dirty="0"/>
              <a:t>以各种各样的不同的属性包括</a:t>
            </a:r>
            <a:r>
              <a:rPr lang="zh-CN" altLang="en-US" dirty="0" smtClean="0"/>
              <a:t>速度和能量消耗</a:t>
            </a:r>
            <a:r>
              <a:rPr lang="zh-CN" altLang="en-US" dirty="0"/>
              <a:t>来生产 </a:t>
            </a:r>
            <a:r>
              <a:rPr lang="en-US" altLang="zh-CN" dirty="0"/>
              <a:t>Pentium I, II, III </a:t>
            </a:r>
            <a:r>
              <a:rPr lang="zh-CN" altLang="en-US" dirty="0"/>
              <a:t>和 </a:t>
            </a:r>
            <a:r>
              <a:rPr lang="en-US" altLang="zh-CN" dirty="0"/>
              <a:t>4</a:t>
            </a:r>
            <a:r>
              <a:rPr lang="zh-CN" altLang="en-US" dirty="0"/>
              <a:t>。所有这些机器的体系结构都是兼容的，仅仅是价格上的不同，这些都是家族思想的 本质</a:t>
            </a:r>
            <a:r>
              <a:rPr lang="zh-CN" altLang="en-US" dirty="0" smtClean="0"/>
              <a:t>。又比如高通的</a:t>
            </a:r>
            <a:r>
              <a:rPr lang="en-US" altLang="zh-CN" dirty="0" smtClean="0"/>
              <a:t>Snapdragon</a:t>
            </a:r>
            <a:r>
              <a:rPr lang="zh-CN" altLang="en-US" dirty="0" smtClean="0"/>
              <a:t>系列处理器。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24461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3.3 Question 3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对程序员而言，系统调用就像对其他库函数的调用一样。有必要让程序员了解哪一个库函数导致了系统调用吗？在什么情况下？为什么？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07028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3.3 Answer 3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就程序逻辑而言，</a:t>
            </a:r>
            <a:r>
              <a:rPr lang="zh-CN" altLang="en-US" dirty="0" smtClean="0"/>
              <a:t>库</a:t>
            </a:r>
            <a:r>
              <a:rPr lang="zh-CN" altLang="en-US" dirty="0"/>
              <a:t>函数</a:t>
            </a:r>
            <a:r>
              <a:rPr lang="zh-CN" altLang="en-US" dirty="0" smtClean="0"/>
              <a:t>调用</a:t>
            </a:r>
            <a:r>
              <a:rPr lang="zh-CN" altLang="en-US" dirty="0"/>
              <a:t>哪个系统调用是没有关系的。但是，如果需要考虑性能</a:t>
            </a:r>
            <a:r>
              <a:rPr lang="zh-CN" altLang="en-US" dirty="0" smtClean="0"/>
              <a:t>问题</a:t>
            </a:r>
            <a:r>
              <a:rPr lang="zh-CN" altLang="en-US" dirty="0"/>
              <a:t>，无需系统调用就可以完成的任务将使程序运行更快。所有的系统调用都会导致用户环境 和内核环境的切换开销。更进一步，在多用户系统中，在系统调用完成之前，操作系统</a:t>
            </a:r>
            <a:r>
              <a:rPr lang="zh-CN" altLang="en-US" dirty="0" smtClean="0"/>
              <a:t>可能调度</a:t>
            </a:r>
            <a:r>
              <a:rPr lang="zh-CN" altLang="en-US" dirty="0"/>
              <a:t>到其他的进程，这将使得调用过程的处理更加迟缓。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15354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3.4 Question 4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如果创建一个多线程进程，若子进程得到全部父进程线程的副本，会出现问题。假如原有线程之一正在等待键盘输入，现在则成为两个线程在等待键盘输入，每个进程有一个。在单线程进程中也会发生这种问题吗？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42910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3.4 Answer 4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不会。如果单线程进程在键盘上阻塞，就不能创建子进程。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43122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3.5 Question 5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是否可以通过分析源代码来确定进程是</a:t>
            </a:r>
            <a:r>
              <a:rPr lang="en-US" altLang="zh-CN" dirty="0" smtClean="0"/>
              <a:t>CPU</a:t>
            </a:r>
            <a:r>
              <a:rPr lang="zh-CN" altLang="en-US" dirty="0" smtClean="0"/>
              <a:t>密集型的或</a:t>
            </a:r>
            <a:r>
              <a:rPr lang="en-US" altLang="zh-CN" dirty="0" smtClean="0"/>
              <a:t>I/O</a:t>
            </a:r>
            <a:r>
              <a:rPr lang="zh-CN" altLang="en-US" dirty="0" smtClean="0"/>
              <a:t>密集型的？如何能在运行时刻进行此项决定？</a:t>
            </a:r>
            <a:endParaRPr lang="en-US" altLang="zh-CN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62276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3.5 Answer 5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在简单的情况下是有可能通过看源代码来判断是否为 </a:t>
            </a:r>
            <a:r>
              <a:rPr lang="en-US" altLang="zh-CN" dirty="0"/>
              <a:t>I/O </a:t>
            </a:r>
            <a:r>
              <a:rPr lang="zh-CN" altLang="en-US" dirty="0" smtClean="0"/>
              <a:t>密集型</a:t>
            </a:r>
            <a:r>
              <a:rPr lang="zh-CN" altLang="zh-CN" dirty="0" smtClean="0"/>
              <a:t>的</a:t>
            </a:r>
            <a:r>
              <a:rPr lang="zh-CN" altLang="zh-CN" dirty="0"/>
              <a:t>。例如，程序开始时， 将其所有输入文件读入到缓冲器中，这种程序通常不是 </a:t>
            </a:r>
            <a:r>
              <a:rPr lang="en-US" altLang="zh-CN" dirty="0" smtClean="0"/>
              <a:t>I/O</a:t>
            </a:r>
            <a:r>
              <a:rPr lang="zh-CN" altLang="en-US" dirty="0"/>
              <a:t>密集型</a:t>
            </a:r>
            <a:r>
              <a:rPr lang="zh-CN" altLang="zh-CN" dirty="0" smtClean="0"/>
              <a:t>的</a:t>
            </a:r>
            <a:r>
              <a:rPr lang="zh-CN" altLang="zh-CN" dirty="0"/>
              <a:t>；但是，对不同文件</a:t>
            </a:r>
            <a:r>
              <a:rPr lang="zh-CN" altLang="zh-CN" dirty="0" smtClean="0"/>
              <a:t>进行增量</a:t>
            </a:r>
            <a:r>
              <a:rPr lang="zh-CN" altLang="zh-CN" dirty="0"/>
              <a:t>地读写</a:t>
            </a:r>
            <a:r>
              <a:rPr lang="en-US" altLang="zh-CN" dirty="0"/>
              <a:t>(</a:t>
            </a:r>
            <a:r>
              <a:rPr lang="zh-CN" altLang="zh-CN" dirty="0"/>
              <a:t>诸如编译程序</a:t>
            </a:r>
            <a:r>
              <a:rPr lang="en-US" altLang="zh-CN" dirty="0"/>
              <a:t>)</a:t>
            </a:r>
            <a:r>
              <a:rPr lang="zh-CN" altLang="zh-CN" dirty="0"/>
              <a:t>的问题很有可能是 </a:t>
            </a:r>
            <a:r>
              <a:rPr lang="en-US" altLang="zh-CN" dirty="0" smtClean="0"/>
              <a:t>I/O</a:t>
            </a:r>
            <a:r>
              <a:rPr lang="zh-CN" altLang="en-US" dirty="0"/>
              <a:t>密集型</a:t>
            </a:r>
            <a:r>
              <a:rPr lang="zh-CN" altLang="zh-CN" dirty="0" smtClean="0"/>
              <a:t>的</a:t>
            </a:r>
            <a:r>
              <a:rPr lang="zh-CN" altLang="zh-CN" dirty="0"/>
              <a:t>。如果操作系统提供诸如 </a:t>
            </a:r>
            <a:r>
              <a:rPr lang="en-US" altLang="zh-CN" dirty="0"/>
              <a:t>UNIX  </a:t>
            </a:r>
            <a:r>
              <a:rPr lang="en-US" altLang="zh-CN" i="1" dirty="0" err="1"/>
              <a:t>ps</a:t>
            </a:r>
            <a:r>
              <a:rPr lang="en-US" altLang="zh-CN" i="1" dirty="0"/>
              <a:t> </a:t>
            </a:r>
            <a:r>
              <a:rPr lang="zh-CN" altLang="zh-CN" dirty="0"/>
              <a:t>的命令，就可以得知被程序使用的 </a:t>
            </a:r>
            <a:r>
              <a:rPr lang="en-US" altLang="zh-CN" dirty="0"/>
              <a:t>CPU </a:t>
            </a:r>
            <a:r>
              <a:rPr lang="zh-CN" altLang="zh-CN" dirty="0"/>
              <a:t>时间的量，你能把这个时间量与整个的时间比较以</a:t>
            </a:r>
            <a:r>
              <a:rPr lang="zh-CN" altLang="zh-CN" dirty="0" smtClean="0"/>
              <a:t>判断。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10328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dirty="0" smtClean="0"/>
              <a:t>1. </a:t>
            </a:r>
            <a:r>
              <a:rPr lang="zh-CN" altLang="en-US" sz="2000" dirty="0" smtClean="0"/>
              <a:t>下面程序执行时，系统的输出是什么？</a:t>
            </a:r>
            <a:endParaRPr lang="en-US" altLang="zh-CN" sz="2000" dirty="0" smtClean="0"/>
          </a:p>
          <a:p>
            <a:pPr marL="0" indent="0">
              <a:buNone/>
            </a:pPr>
            <a:r>
              <a:rPr lang="en-US" altLang="zh-CN" sz="2000" dirty="0" smtClean="0"/>
              <a:t>{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a=55;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 smtClean="0"/>
              <a:t>pid</a:t>
            </a:r>
            <a:r>
              <a:rPr lang="en-US" altLang="zh-CN" sz="2000" dirty="0" smtClean="0"/>
              <a:t>=fork();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if (</a:t>
            </a:r>
            <a:r>
              <a:rPr lang="en-US" altLang="zh-CN" sz="2000" dirty="0" err="1" smtClean="0"/>
              <a:t>pid</a:t>
            </a:r>
            <a:r>
              <a:rPr lang="en-US" altLang="zh-CN" sz="2000" dirty="0" smtClean="0"/>
              <a:t> == 0){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	sleep(5);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	a=99;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	sleep(5);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	</a:t>
            </a:r>
            <a:r>
              <a:rPr lang="en-US" altLang="zh-CN" sz="2000" dirty="0" err="1" smtClean="0"/>
              <a:t>printf</a:t>
            </a:r>
            <a:r>
              <a:rPr lang="en-US" altLang="zh-CN" sz="2000" dirty="0" smtClean="0"/>
              <a:t>(“child leaving\n”);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	exit(0);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}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else{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	sleep(7);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	</a:t>
            </a:r>
            <a:r>
              <a:rPr lang="en-US" altLang="zh-CN" sz="2000" dirty="0" err="1" smtClean="0"/>
              <a:t>printf</a:t>
            </a:r>
            <a:r>
              <a:rPr lang="en-US" altLang="zh-CN" sz="2000" dirty="0" smtClean="0"/>
              <a:t>(“a=%d\n”, a);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	wait(0);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	</a:t>
            </a:r>
            <a:r>
              <a:rPr lang="en-US" altLang="zh-CN" sz="2000" dirty="0" err="1" smtClean="0"/>
              <a:t>printf</a:t>
            </a:r>
            <a:r>
              <a:rPr lang="en-US" altLang="zh-CN" sz="2000" dirty="0" smtClean="0"/>
              <a:t>(“parent leaving\n”);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}</a:t>
            </a:r>
          </a:p>
          <a:p>
            <a:pPr marL="0" indent="0">
              <a:buNone/>
            </a:pPr>
            <a:r>
              <a:rPr lang="en-US" altLang="zh-CN" sz="2000" dirty="0" smtClean="0"/>
              <a:t>}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723193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 10/27/11</a:t>
            </a:r>
          </a:p>
          <a:p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</a:t>
            </a:r>
            <a:r>
              <a:rPr lang="en-US" altLang="zh-CN" dirty="0"/>
              <a:t>System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1"/>
            <a:ext cx="8229600" cy="4419600"/>
          </a:xfrm>
        </p:spPr>
        <p:txBody>
          <a:bodyPr/>
          <a:lstStyle/>
          <a:p>
            <a:pPr marL="0" lvl="0" indent="0">
              <a:buNone/>
            </a:pPr>
            <a:r>
              <a:rPr lang="en-US" altLang="zh-CN" dirty="0"/>
              <a:t>2</a:t>
            </a:r>
            <a:r>
              <a:rPr lang="en-US" altLang="zh-CN" dirty="0" smtClean="0"/>
              <a:t>.</a:t>
            </a:r>
            <a:r>
              <a:rPr lang="zh-CN" altLang="zh-CN" dirty="0" smtClean="0"/>
              <a:t>若程序</a:t>
            </a:r>
            <a:r>
              <a:rPr lang="en-US" altLang="zh-CN" dirty="0" smtClean="0"/>
              <a:t>A</a:t>
            </a:r>
            <a:r>
              <a:rPr lang="zh-CN" altLang="zh-CN" dirty="0" smtClean="0"/>
              <a:t>和</a:t>
            </a:r>
            <a:r>
              <a:rPr lang="en-US" altLang="zh-CN" dirty="0" smtClean="0"/>
              <a:t>B</a:t>
            </a:r>
            <a:r>
              <a:rPr lang="zh-CN" altLang="zh-CN" dirty="0" smtClean="0"/>
              <a:t>单独执行时分别用</a:t>
            </a:r>
            <a:r>
              <a:rPr lang="en-US" altLang="zh-CN" dirty="0" smtClean="0"/>
              <a:t>TA</a:t>
            </a:r>
            <a:r>
              <a:rPr lang="zh-CN" altLang="zh-CN" dirty="0" smtClean="0"/>
              <a:t>和</a:t>
            </a:r>
            <a:r>
              <a:rPr lang="en-US" altLang="zh-CN" dirty="0" smtClean="0"/>
              <a:t>TB</a:t>
            </a:r>
            <a:r>
              <a:rPr lang="zh-CN" altLang="zh-CN" dirty="0" smtClean="0"/>
              <a:t>，</a:t>
            </a:r>
            <a:r>
              <a:rPr lang="en-US" altLang="zh-CN" dirty="0" smtClean="0"/>
              <a:t>TA=1h</a:t>
            </a:r>
            <a:r>
              <a:rPr lang="zh-CN" altLang="zh-CN" dirty="0" smtClean="0"/>
              <a:t>，</a:t>
            </a:r>
            <a:r>
              <a:rPr lang="en-US" altLang="zh-CN" dirty="0" smtClean="0"/>
              <a:t>TB=1.5h</a:t>
            </a:r>
            <a:r>
              <a:rPr lang="zh-CN" altLang="zh-CN" dirty="0" smtClean="0"/>
              <a:t>，其中处理器工作时间分别为</a:t>
            </a:r>
            <a:r>
              <a:rPr lang="en-US" altLang="zh-CN" dirty="0" smtClean="0"/>
              <a:t>TA=18min</a:t>
            </a:r>
            <a:r>
              <a:rPr lang="zh-CN" altLang="zh-CN" dirty="0" smtClean="0"/>
              <a:t>，</a:t>
            </a:r>
            <a:r>
              <a:rPr lang="en-US" altLang="zh-CN" dirty="0" smtClean="0"/>
              <a:t>TB=27min</a:t>
            </a:r>
            <a:r>
              <a:rPr lang="zh-CN" altLang="zh-CN" dirty="0" smtClean="0"/>
              <a:t>。如果采用多道程序设计方法，让</a:t>
            </a:r>
            <a:r>
              <a:rPr lang="en-US" altLang="zh-CN" dirty="0" smtClean="0"/>
              <a:t>A</a:t>
            </a:r>
            <a:r>
              <a:rPr lang="zh-CN" altLang="zh-CN" dirty="0" smtClean="0"/>
              <a:t>，</a:t>
            </a:r>
            <a:r>
              <a:rPr lang="en-US" altLang="zh-CN" dirty="0" smtClean="0"/>
              <a:t>B</a:t>
            </a:r>
            <a:r>
              <a:rPr lang="zh-CN" altLang="zh-CN" dirty="0" smtClean="0"/>
              <a:t>并行工作，假定处理器利用率达到</a:t>
            </a:r>
            <a:r>
              <a:rPr lang="en-US" altLang="zh-CN" dirty="0" smtClean="0"/>
              <a:t>50%</a:t>
            </a:r>
            <a:r>
              <a:rPr lang="zh-CN" altLang="zh-CN" dirty="0" smtClean="0"/>
              <a:t>，另加</a:t>
            </a:r>
            <a:r>
              <a:rPr lang="en-US" altLang="zh-CN" dirty="0" smtClean="0"/>
              <a:t>15min</a:t>
            </a:r>
            <a:r>
              <a:rPr lang="zh-CN" altLang="zh-CN" dirty="0" smtClean="0"/>
              <a:t>系统开销，请问系统效率提高百分之几？</a:t>
            </a:r>
          </a:p>
          <a:p>
            <a:pPr marL="0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2071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 10/27/11</a:t>
            </a:r>
          </a:p>
          <a:p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</a:t>
            </a:r>
            <a:r>
              <a:rPr lang="en-US" altLang="zh-CN" dirty="0"/>
              <a:t>System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1"/>
            <a:ext cx="8229600" cy="838200"/>
          </a:xfrm>
        </p:spPr>
        <p:txBody>
          <a:bodyPr/>
          <a:lstStyle/>
          <a:p>
            <a:pPr lvl="0">
              <a:buNone/>
            </a:pPr>
            <a:r>
              <a:rPr lang="en-US" altLang="zh-CN" dirty="0"/>
              <a:t>3</a:t>
            </a:r>
            <a:r>
              <a:rPr lang="en-US" altLang="zh-CN" dirty="0" smtClean="0"/>
              <a:t>.</a:t>
            </a:r>
            <a:r>
              <a:rPr lang="zh-CN" altLang="zh-CN" dirty="0" smtClean="0"/>
              <a:t>某系统的进程状态变迁如图所示：</a:t>
            </a:r>
            <a:endParaRPr lang="en-US" altLang="zh-CN" dirty="0" smtClean="0"/>
          </a:p>
        </p:txBody>
      </p:sp>
      <p:pic>
        <p:nvPicPr>
          <p:cNvPr id="7" name="Picture 2" descr="C:\Users\BeHades\Desktop\QQ截图201110262025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905000"/>
            <a:ext cx="6248400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3964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lvl="0">
              <a:buNone/>
            </a:pPr>
            <a:r>
              <a:rPr lang="zh-CN" altLang="zh-CN" dirty="0" smtClean="0"/>
              <a:t>（</a:t>
            </a:r>
            <a:r>
              <a:rPr lang="en-US" altLang="zh-CN" dirty="0" smtClean="0"/>
              <a:t>1</a:t>
            </a:r>
            <a:r>
              <a:rPr lang="zh-CN" altLang="zh-CN" dirty="0" smtClean="0"/>
              <a:t>）说明一个进程发生变迁</a:t>
            </a:r>
            <a:r>
              <a:rPr lang="en-US" altLang="zh-CN" dirty="0" smtClean="0"/>
              <a:t>1</a:t>
            </a:r>
            <a:r>
              <a:rPr lang="zh-CN" altLang="zh-CN" dirty="0" smtClean="0"/>
              <a:t>、</a:t>
            </a:r>
            <a:r>
              <a:rPr lang="en-US" altLang="zh-CN" dirty="0" smtClean="0"/>
              <a:t>3</a:t>
            </a:r>
            <a:r>
              <a:rPr lang="zh-CN" altLang="zh-CN" dirty="0" smtClean="0"/>
              <a:t>和</a:t>
            </a:r>
            <a:r>
              <a:rPr lang="en-US" altLang="zh-CN" dirty="0" smtClean="0"/>
              <a:t>5</a:t>
            </a:r>
            <a:r>
              <a:rPr lang="zh-CN" altLang="zh-CN" dirty="0" smtClean="0"/>
              <a:t>的原</a:t>
            </a:r>
            <a:r>
              <a:rPr lang="zh-CN" altLang="en-US" dirty="0"/>
              <a:t>因</a:t>
            </a:r>
            <a:endParaRPr lang="en-US" altLang="zh-CN" dirty="0" smtClean="0"/>
          </a:p>
          <a:p>
            <a:pPr lvl="0">
              <a:buNone/>
            </a:pPr>
            <a:r>
              <a:rPr lang="zh-CN" altLang="zh-CN" dirty="0" smtClean="0"/>
              <a:t>（</a:t>
            </a:r>
            <a:r>
              <a:rPr lang="en-US" altLang="zh-CN" dirty="0" smtClean="0"/>
              <a:t>2</a:t>
            </a:r>
            <a:r>
              <a:rPr lang="zh-CN" altLang="zh-CN" dirty="0" smtClean="0"/>
              <a:t>）当发生一个变迁时可能引起另一个变迁的发生，则这两个变迁称为因果变迁。下述因果变迁是否会发生？如果有可能的话，会在什么情况下发生？</a:t>
            </a:r>
            <a:r>
              <a:rPr lang="en-US" altLang="zh-CN" dirty="0" smtClean="0"/>
              <a:t>3</a:t>
            </a:r>
            <a:r>
              <a:rPr lang="zh-CN" altLang="zh-CN" dirty="0" smtClean="0"/>
              <a:t>→</a:t>
            </a:r>
            <a:r>
              <a:rPr lang="en-US" altLang="zh-CN" dirty="0" smtClean="0"/>
              <a:t>5</a:t>
            </a:r>
            <a:r>
              <a:rPr lang="zh-CN" altLang="zh-CN" dirty="0" smtClean="0"/>
              <a:t>；</a:t>
            </a:r>
            <a:r>
              <a:rPr lang="en-US" altLang="zh-CN" dirty="0" smtClean="0"/>
              <a:t>3</a:t>
            </a:r>
            <a:r>
              <a:rPr lang="zh-CN" altLang="zh-CN" dirty="0" smtClean="0"/>
              <a:t>→</a:t>
            </a:r>
            <a:r>
              <a:rPr lang="en-US" altLang="zh-CN" dirty="0" smtClean="0"/>
              <a:t>2</a:t>
            </a:r>
            <a:r>
              <a:rPr lang="zh-CN" altLang="zh-CN" dirty="0" smtClean="0"/>
              <a:t>；</a:t>
            </a:r>
            <a:r>
              <a:rPr lang="en-US" altLang="zh-CN" dirty="0" smtClean="0"/>
              <a:t>2</a:t>
            </a:r>
            <a:r>
              <a:rPr lang="zh-CN" altLang="zh-CN" dirty="0" smtClean="0"/>
              <a:t>→</a:t>
            </a:r>
            <a:r>
              <a:rPr lang="en-US" altLang="zh-CN" dirty="0" smtClean="0"/>
              <a:t>1</a:t>
            </a:r>
            <a:r>
              <a:rPr lang="zh-CN" altLang="zh-CN" dirty="0" smtClean="0"/>
              <a:t>；</a:t>
            </a:r>
            <a:r>
              <a:rPr lang="en-US" altLang="zh-CN" dirty="0" smtClean="0"/>
              <a:t>4</a:t>
            </a:r>
            <a:r>
              <a:rPr lang="zh-CN" altLang="zh-CN" dirty="0" smtClean="0"/>
              <a:t>→</a:t>
            </a:r>
            <a:r>
              <a:rPr lang="en-US" altLang="zh-CN" dirty="0" smtClean="0"/>
              <a:t>1</a:t>
            </a:r>
            <a:r>
              <a:rPr lang="zh-CN" altLang="zh-CN" dirty="0" smtClean="0"/>
              <a:t>；</a:t>
            </a:r>
            <a:r>
              <a:rPr lang="en-US" altLang="zh-CN" dirty="0" smtClean="0"/>
              <a:t>4</a:t>
            </a:r>
            <a:r>
              <a:rPr lang="zh-CN" altLang="zh-CN" dirty="0" smtClean="0"/>
              <a:t>→</a:t>
            </a:r>
            <a:r>
              <a:rPr lang="en-US" altLang="zh-CN" dirty="0" smtClean="0"/>
              <a:t>5.</a:t>
            </a:r>
            <a:endParaRPr lang="zh-CN" altLang="zh-CN" dirty="0" smtClean="0"/>
          </a:p>
          <a:p>
            <a:pPr>
              <a:buNone/>
            </a:pPr>
            <a:r>
              <a:rPr lang="zh-CN" altLang="zh-CN" dirty="0" smtClean="0"/>
              <a:t>（</a:t>
            </a:r>
            <a:r>
              <a:rPr lang="en-US" altLang="zh-CN" dirty="0" smtClean="0"/>
              <a:t>3</a:t>
            </a:r>
            <a:r>
              <a:rPr lang="zh-CN" altLang="zh-CN" dirty="0" smtClean="0"/>
              <a:t>）根据此状态变迁图说明该系统的调度策略和调度效果。</a:t>
            </a:r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85591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10/27/11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5486400"/>
          </a:xfrm>
        </p:spPr>
        <p:txBody>
          <a:bodyPr/>
          <a:lstStyle/>
          <a:p>
            <a:pPr lvl="0">
              <a:buNone/>
            </a:pPr>
            <a:r>
              <a:rPr lang="en-US" altLang="zh-CN" dirty="0" smtClean="0"/>
              <a:t>  </a:t>
            </a:r>
            <a:r>
              <a:rPr lang="en-US" altLang="zh-CN" dirty="0" smtClean="0"/>
              <a:t>4.</a:t>
            </a:r>
            <a:r>
              <a:rPr lang="zh-CN" altLang="zh-CN" dirty="0" smtClean="0"/>
              <a:t>设某计算机系统有一个</a:t>
            </a:r>
            <a:r>
              <a:rPr lang="en-US" altLang="zh-CN" dirty="0" err="1" smtClean="0"/>
              <a:t>cpu</a:t>
            </a:r>
            <a:r>
              <a:rPr lang="zh-CN" altLang="zh-CN" dirty="0" smtClean="0"/>
              <a:t>、一台输入设备、一台打印机。现有两个进程同时进入就绪状态，且进程</a:t>
            </a:r>
            <a:r>
              <a:rPr lang="en-US" altLang="zh-CN" dirty="0" smtClean="0"/>
              <a:t>A</a:t>
            </a:r>
            <a:r>
              <a:rPr lang="zh-CN" altLang="zh-CN" dirty="0" smtClean="0"/>
              <a:t>先得到</a:t>
            </a:r>
            <a:r>
              <a:rPr lang="en-US" altLang="zh-CN" dirty="0" err="1" smtClean="0"/>
              <a:t>cpu</a:t>
            </a:r>
            <a:r>
              <a:rPr lang="zh-CN" altLang="zh-CN" dirty="0" smtClean="0"/>
              <a:t>运行，进程</a:t>
            </a:r>
            <a:r>
              <a:rPr lang="en-US" altLang="zh-CN" dirty="0" smtClean="0"/>
              <a:t>B</a:t>
            </a:r>
            <a:r>
              <a:rPr lang="zh-CN" altLang="zh-CN" dirty="0" smtClean="0"/>
              <a:t>后运行。进程</a:t>
            </a:r>
            <a:r>
              <a:rPr lang="en-US" altLang="zh-CN" dirty="0" smtClean="0"/>
              <a:t>A </a:t>
            </a:r>
            <a:r>
              <a:rPr lang="zh-CN" altLang="zh-CN" dirty="0" smtClean="0"/>
              <a:t>的运行轨迹为：计算</a:t>
            </a:r>
            <a:r>
              <a:rPr lang="en-US" altLang="zh-CN" dirty="0" smtClean="0"/>
              <a:t>50ms</a:t>
            </a:r>
            <a:r>
              <a:rPr lang="zh-CN" altLang="zh-CN" dirty="0" smtClean="0"/>
              <a:t>，打印信息</a:t>
            </a:r>
            <a:r>
              <a:rPr lang="en-US" altLang="zh-CN" dirty="0" smtClean="0"/>
              <a:t>100ms</a:t>
            </a:r>
            <a:r>
              <a:rPr lang="zh-CN" altLang="zh-CN" dirty="0" smtClean="0"/>
              <a:t>，再计算</a:t>
            </a:r>
            <a:r>
              <a:rPr lang="en-US" altLang="zh-CN" dirty="0" smtClean="0"/>
              <a:t>50ms</a:t>
            </a:r>
            <a:r>
              <a:rPr lang="zh-CN" altLang="zh-CN" dirty="0" smtClean="0"/>
              <a:t>，打印信息</a:t>
            </a:r>
            <a:r>
              <a:rPr lang="en-US" altLang="zh-CN" dirty="0" smtClean="0"/>
              <a:t>100ms</a:t>
            </a:r>
            <a:r>
              <a:rPr lang="zh-CN" altLang="zh-CN" dirty="0" smtClean="0"/>
              <a:t>。进程</a:t>
            </a:r>
            <a:r>
              <a:rPr lang="en-US" altLang="zh-CN" dirty="0" smtClean="0"/>
              <a:t>B </a:t>
            </a:r>
            <a:r>
              <a:rPr lang="zh-CN" altLang="zh-CN" dirty="0" smtClean="0"/>
              <a:t>的运行轨迹为：计算</a:t>
            </a:r>
            <a:r>
              <a:rPr lang="en-US" altLang="zh-CN" dirty="0" smtClean="0"/>
              <a:t>50ms</a:t>
            </a:r>
            <a:r>
              <a:rPr lang="zh-CN" altLang="zh-CN" dirty="0" smtClean="0"/>
              <a:t>，输入数据</a:t>
            </a:r>
            <a:r>
              <a:rPr lang="en-US" altLang="zh-CN" dirty="0" smtClean="0"/>
              <a:t>80ms</a:t>
            </a:r>
            <a:r>
              <a:rPr lang="zh-CN" altLang="zh-CN" dirty="0" smtClean="0"/>
              <a:t>，再计算</a:t>
            </a:r>
            <a:r>
              <a:rPr lang="en-US" altLang="zh-CN" dirty="0" smtClean="0"/>
              <a:t>100ms</a:t>
            </a:r>
            <a:r>
              <a:rPr lang="zh-CN" altLang="zh-CN" dirty="0" smtClean="0"/>
              <a:t>，结束。试画出它们的时序关系图（可用甘特图）并说明：（</a:t>
            </a:r>
            <a:r>
              <a:rPr lang="en-US" altLang="zh-CN" dirty="0" smtClean="0"/>
              <a:t>1</a:t>
            </a:r>
            <a:r>
              <a:rPr lang="zh-CN" altLang="zh-CN" dirty="0" smtClean="0"/>
              <a:t>）运行</a:t>
            </a:r>
            <a:r>
              <a:rPr lang="zh-CN" altLang="en-US" dirty="0"/>
              <a:t>过程中</a:t>
            </a:r>
            <a:r>
              <a:rPr lang="zh-CN" altLang="zh-CN" dirty="0" smtClean="0"/>
              <a:t>，</a:t>
            </a:r>
            <a:r>
              <a:rPr lang="en-US" altLang="zh-CN" dirty="0" err="1" smtClean="0"/>
              <a:t>cpu</a:t>
            </a:r>
            <a:r>
              <a:rPr lang="zh-CN" altLang="zh-CN" dirty="0" smtClean="0"/>
              <a:t>有无空闲等待？计算</a:t>
            </a:r>
            <a:r>
              <a:rPr lang="en-US" altLang="zh-CN" dirty="0" err="1" smtClean="0"/>
              <a:t>cpu</a:t>
            </a:r>
            <a:r>
              <a:rPr lang="zh-CN" altLang="zh-CN" dirty="0" smtClean="0"/>
              <a:t>利用率。（</a:t>
            </a:r>
            <a:r>
              <a:rPr lang="en-US" altLang="zh-CN" dirty="0" smtClean="0"/>
              <a:t>2</a:t>
            </a:r>
            <a:r>
              <a:rPr lang="zh-CN" altLang="zh-CN" dirty="0" smtClean="0"/>
              <a:t>）进程</a:t>
            </a:r>
            <a:r>
              <a:rPr lang="en-US" altLang="zh-CN" dirty="0" smtClean="0"/>
              <a:t>A</a:t>
            </a:r>
            <a:r>
              <a:rPr lang="zh-CN" altLang="zh-CN" dirty="0" smtClean="0"/>
              <a:t>和</a:t>
            </a:r>
            <a:r>
              <a:rPr lang="en-US" altLang="zh-CN" dirty="0" smtClean="0"/>
              <a:t>B</a:t>
            </a:r>
            <a:r>
              <a:rPr lang="zh-CN" altLang="zh-CN" dirty="0" smtClean="0"/>
              <a:t>运行过程中有无等待现象？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16068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791200"/>
          </a:xfrm>
        </p:spPr>
        <p:txBody>
          <a:bodyPr/>
          <a:lstStyle/>
          <a:p>
            <a:pPr>
              <a:buNone/>
            </a:pPr>
            <a:r>
              <a:rPr lang="en-US" altLang="zh-CN" sz="2600" dirty="0"/>
              <a:t>5</a:t>
            </a:r>
            <a:r>
              <a:rPr lang="en-US" altLang="zh-CN" sz="2600" dirty="0" smtClean="0"/>
              <a:t>.</a:t>
            </a:r>
            <a:r>
              <a:rPr lang="zh-CN" altLang="en-US" sz="2600" dirty="0" smtClean="0"/>
              <a:t>给定一组作业</a:t>
            </a:r>
            <a:r>
              <a:rPr lang="en-US" altLang="zh-CN" sz="2600" dirty="0" smtClean="0"/>
              <a:t>J</a:t>
            </a:r>
            <a:r>
              <a:rPr lang="en-US" altLang="zh-CN" sz="2800" dirty="0" smtClean="0"/>
              <a:t>1</a:t>
            </a:r>
            <a:r>
              <a:rPr lang="en-US" altLang="zh-CN" sz="2600" dirty="0" smtClean="0"/>
              <a:t>,J2,…,</a:t>
            </a:r>
            <a:r>
              <a:rPr lang="en-US" altLang="zh-CN" sz="2600" dirty="0" err="1" smtClean="0"/>
              <a:t>Jn</a:t>
            </a:r>
            <a:r>
              <a:rPr lang="en-US" altLang="zh-CN" sz="2600" dirty="0" smtClean="0"/>
              <a:t>,</a:t>
            </a:r>
            <a:r>
              <a:rPr lang="zh-CN" altLang="en-US" sz="2600" dirty="0" smtClean="0"/>
              <a:t>它们的运行时间分别为</a:t>
            </a:r>
            <a:r>
              <a:rPr lang="en-US" altLang="zh-CN" sz="2600" dirty="0" smtClean="0"/>
              <a:t>T1,T2,…,</a:t>
            </a:r>
            <a:r>
              <a:rPr lang="en-US" altLang="zh-CN" sz="2600" dirty="0" err="1" smtClean="0"/>
              <a:t>Tn</a:t>
            </a:r>
            <a:r>
              <a:rPr lang="en-US" altLang="zh-CN" sz="2600" dirty="0" smtClean="0"/>
              <a:t>,</a:t>
            </a:r>
            <a:r>
              <a:rPr lang="zh-CN" altLang="en-US" sz="2600" dirty="0" smtClean="0"/>
              <a:t>假定这些作业同时到达，并且将在一个</a:t>
            </a:r>
            <a:r>
              <a:rPr lang="en-US" altLang="zh-CN" sz="2600" dirty="0" smtClean="0"/>
              <a:t>CPU</a:t>
            </a:r>
            <a:r>
              <a:rPr lang="zh-CN" altLang="en-US" sz="2600" dirty="0" smtClean="0"/>
              <a:t>上按单道方式运行。证明：若按最短作业优先调度算法运行这些作业，则平均周转时间最短。</a:t>
            </a:r>
            <a:endParaRPr lang="zh-CN" altLang="en-US" sz="24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 smtClean="0"/>
              <a:t>10/27/11</a:t>
            </a:r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5262648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r>
              <a:rPr lang="en-US" altLang="zh-CN" dirty="0" smtClean="0">
                <a:solidFill>
                  <a:srgbClr val="872D87"/>
                </a:solidFill>
              </a:rPr>
              <a:t>10/27/11</a:t>
            </a:r>
            <a:endParaRPr lang="en-US" altLang="zh-CN" dirty="0">
              <a:solidFill>
                <a:srgbClr val="872D87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zh-CN" dirty="0" smtClean="0"/>
              <a:t>Operating System</a:t>
            </a:r>
            <a:endParaRPr lang="en-US" altLang="zh-CN" dirty="0"/>
          </a:p>
        </p:txBody>
      </p:sp>
      <p:pic>
        <p:nvPicPr>
          <p:cNvPr id="44038" name="Picture 6" descr="11509000902034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403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altLang="zh-CN" sz="6000"/>
              <a:t>The End~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01EE5"/>
                </a:solidFill>
              </a:rPr>
              <a:t>Thank you all~ </a:t>
            </a:r>
            <a:r>
              <a:rPr lang="en-US" altLang="zh-CN">
                <a:solidFill>
                  <a:srgbClr val="E01EE5"/>
                </a:solidFill>
                <a:sym typeface="Wingdings" pitchFamily="2" charset="2"/>
              </a:rPr>
              <a:t>: )</a:t>
            </a:r>
            <a:endParaRPr lang="en-US" altLang="zh-CN">
              <a:solidFill>
                <a:srgbClr val="E01EE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omic Sans MS"/>
        <a:ea typeface="宋体"/>
        <a:cs typeface=""/>
      </a:majorFont>
      <a:minorFont>
        <a:latin typeface="Comic Sans MS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Comic Sans MS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1706</Words>
  <Application>Microsoft Office PowerPoint</Application>
  <PresentationFormat>全屏显示(4:3)</PresentationFormat>
  <Paragraphs>145</Paragraphs>
  <Slides>28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0" baseType="lpstr">
      <vt:lpstr>Default Design</vt:lpstr>
      <vt:lpstr>Custom Design</vt:lpstr>
      <vt:lpstr>习题课</vt:lpstr>
      <vt:lpstr>课程安排</vt:lpstr>
      <vt:lpstr>简答题3</vt:lpstr>
      <vt:lpstr>应用题1</vt:lpstr>
      <vt:lpstr>应用题2</vt:lpstr>
      <vt:lpstr>应用题3</vt:lpstr>
      <vt:lpstr>3 Discussion</vt:lpstr>
      <vt:lpstr>3.1 Question 1</vt:lpstr>
      <vt:lpstr>3.1 Answer 1</vt:lpstr>
      <vt:lpstr>3.2 Question 2</vt:lpstr>
      <vt:lpstr>3.2 Quesion 2</vt:lpstr>
      <vt:lpstr>3.2 Question 2</vt:lpstr>
      <vt:lpstr>PowerPoint 演示文稿</vt:lpstr>
      <vt:lpstr>3.2 Question 2</vt:lpstr>
      <vt:lpstr>3.2 Answer 2</vt:lpstr>
      <vt:lpstr>3.3 Question 3</vt:lpstr>
      <vt:lpstr>3.3 Answer 3</vt:lpstr>
      <vt:lpstr>3.4 Question 4</vt:lpstr>
      <vt:lpstr>3.4 Answer 4</vt:lpstr>
      <vt:lpstr>3.5 Question 5</vt:lpstr>
      <vt:lpstr>3.5 Answer 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The End~</vt:lpstr>
    </vt:vector>
  </TitlesOfParts>
  <Company>SJTU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Answer to the Homework #1</dc:title>
  <dc:creator>Jenny</dc:creator>
  <cp:lastModifiedBy>admin</cp:lastModifiedBy>
  <cp:revision>185</cp:revision>
  <dcterms:created xsi:type="dcterms:W3CDTF">2006-11-11T12:10:08Z</dcterms:created>
  <dcterms:modified xsi:type="dcterms:W3CDTF">2011-10-26T13:29:52Z</dcterms:modified>
</cp:coreProperties>
</file>